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86"/>
  </p:notesMasterIdLst>
  <p:handoutMasterIdLst>
    <p:handoutMasterId r:id="rId87"/>
  </p:handoutMasterIdLst>
  <p:sldIdLst>
    <p:sldId id="394" r:id="rId3"/>
    <p:sldId id="395" r:id="rId4"/>
    <p:sldId id="526" r:id="rId5"/>
    <p:sldId id="527" r:id="rId6"/>
    <p:sldId id="528" r:id="rId7"/>
    <p:sldId id="530" r:id="rId8"/>
    <p:sldId id="575" r:id="rId9"/>
    <p:sldId id="576" r:id="rId10"/>
    <p:sldId id="577" r:id="rId11"/>
    <p:sldId id="578" r:id="rId12"/>
    <p:sldId id="579" r:id="rId13"/>
    <p:sldId id="580" r:id="rId14"/>
    <p:sldId id="581" r:id="rId15"/>
    <p:sldId id="582" r:id="rId16"/>
    <p:sldId id="583" r:id="rId17"/>
    <p:sldId id="584" r:id="rId18"/>
    <p:sldId id="585" r:id="rId19"/>
    <p:sldId id="586" r:id="rId20"/>
    <p:sldId id="587" r:id="rId21"/>
    <p:sldId id="588" r:id="rId22"/>
    <p:sldId id="589" r:id="rId23"/>
    <p:sldId id="591" r:id="rId24"/>
    <p:sldId id="590" r:id="rId25"/>
    <p:sldId id="531" r:id="rId26"/>
    <p:sldId id="532" r:id="rId27"/>
    <p:sldId id="562" r:id="rId28"/>
    <p:sldId id="563" r:id="rId29"/>
    <p:sldId id="564" r:id="rId30"/>
    <p:sldId id="565" r:id="rId31"/>
    <p:sldId id="566" r:id="rId32"/>
    <p:sldId id="567" r:id="rId33"/>
    <p:sldId id="568" r:id="rId34"/>
    <p:sldId id="570" r:id="rId35"/>
    <p:sldId id="569" r:id="rId36"/>
    <p:sldId id="571" r:id="rId37"/>
    <p:sldId id="572" r:id="rId38"/>
    <p:sldId id="573" r:id="rId39"/>
    <p:sldId id="574" r:id="rId40"/>
    <p:sldId id="558" r:id="rId41"/>
    <p:sldId id="559" r:id="rId42"/>
    <p:sldId id="556" r:id="rId43"/>
    <p:sldId id="561" r:id="rId44"/>
    <p:sldId id="560" r:id="rId45"/>
    <p:sldId id="509" r:id="rId46"/>
    <p:sldId id="510" r:id="rId47"/>
    <p:sldId id="511" r:id="rId48"/>
    <p:sldId id="512" r:id="rId49"/>
    <p:sldId id="513" r:id="rId50"/>
    <p:sldId id="592" r:id="rId51"/>
    <p:sldId id="595" r:id="rId52"/>
    <p:sldId id="594" r:id="rId53"/>
    <p:sldId id="597" r:id="rId54"/>
    <p:sldId id="598" r:id="rId55"/>
    <p:sldId id="599" r:id="rId56"/>
    <p:sldId id="600" r:id="rId57"/>
    <p:sldId id="601" r:id="rId58"/>
    <p:sldId id="602" r:id="rId59"/>
    <p:sldId id="603" r:id="rId60"/>
    <p:sldId id="604" r:id="rId61"/>
    <p:sldId id="606" r:id="rId62"/>
    <p:sldId id="605" r:id="rId63"/>
    <p:sldId id="517" r:id="rId64"/>
    <p:sldId id="518" r:id="rId65"/>
    <p:sldId id="519" r:id="rId66"/>
    <p:sldId id="607" r:id="rId67"/>
    <p:sldId id="609" r:id="rId68"/>
    <p:sldId id="620" r:id="rId69"/>
    <p:sldId id="621" r:id="rId70"/>
    <p:sldId id="622" r:id="rId71"/>
    <p:sldId id="623" r:id="rId72"/>
    <p:sldId id="624" r:id="rId73"/>
    <p:sldId id="612" r:id="rId74"/>
    <p:sldId id="613" r:id="rId75"/>
    <p:sldId id="614" r:id="rId76"/>
    <p:sldId id="608" r:id="rId77"/>
    <p:sldId id="610" r:id="rId78"/>
    <p:sldId id="617" r:id="rId79"/>
    <p:sldId id="616" r:id="rId80"/>
    <p:sldId id="615" r:id="rId81"/>
    <p:sldId id="469" r:id="rId82"/>
    <p:sldId id="618" r:id="rId83"/>
    <p:sldId id="423" r:id="rId84"/>
    <p:sldId id="393" r:id="rId8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CEFB"/>
    <a:srgbClr val="1A8AFA"/>
    <a:srgbClr val="F3CD60"/>
    <a:srgbClr val="C7BFAC"/>
    <a:srgbClr val="FFF0D9"/>
    <a:srgbClr val="FFA72A"/>
    <a:srgbClr val="F0F5FA"/>
    <a:srgbClr val="0097CC"/>
    <a:srgbClr val="FDFFFF"/>
    <a:srgbClr val="603A1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46" autoAdjust="0"/>
    <p:restoredTop sz="94533" autoAdjust="0"/>
  </p:normalViewPr>
  <p:slideViewPr>
    <p:cSldViewPr>
      <p:cViewPr varScale="1">
        <p:scale>
          <a:sx n="92" d="100"/>
          <a:sy n="92" d="100"/>
        </p:scale>
        <p:origin x="306" y="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viewProps" Target="view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theme" Target="theme/theme1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handoutMaster" Target="handoutMasters/handoutMaster1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4/26/2016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4/26/2016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84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55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E3DB46-C682-4CC7-81DB-EFB10F12DED0}" type="slidenum">
              <a:rPr lang="en-US"/>
              <a:pPr/>
              <a:t>3</a:t>
            </a:fld>
            <a:r>
              <a:rPr lang="en-US" dirty="0"/>
              <a:t>##</a:t>
            </a:r>
          </a:p>
        </p:txBody>
      </p:sp>
      <p:sp>
        <p:nvSpPr>
          <p:cNvPr id="492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2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72034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E3DB46-C682-4CC7-81DB-EFB10F12DED0}" type="slidenum">
              <a:rPr lang="en-US"/>
              <a:pPr/>
              <a:t>7</a:t>
            </a:fld>
            <a:r>
              <a:rPr lang="en-US" dirty="0"/>
              <a:t>##</a:t>
            </a:r>
          </a:p>
        </p:txBody>
      </p:sp>
      <p:sp>
        <p:nvSpPr>
          <p:cNvPr id="492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2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00674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E3DB46-C682-4CC7-81DB-EFB10F12DED0}" type="slidenum">
              <a:rPr lang="en-US"/>
              <a:pPr/>
              <a:t>24</a:t>
            </a:fld>
            <a:r>
              <a:rPr lang="en-US" dirty="0"/>
              <a:t>##</a:t>
            </a:r>
          </a:p>
        </p:txBody>
      </p:sp>
      <p:sp>
        <p:nvSpPr>
          <p:cNvPr id="492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2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72778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494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81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133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3956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66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6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5208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visualgo.net/ufds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dsger_W._Dijkstra" TargetMode="External"/><Relationship Id="rId2" Type="http://schemas.openxmlformats.org/officeDocument/2006/relationships/hyperlink" Target="https://en.wikipedia.org/wiki/Dijkstra's_algorith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Bellman%E2%80%93Ford_algorithm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loyd%E2%80%93Warshall_algorithm#Behavior_with_negative_cycles" TargetMode="External"/><Relationship Id="rId2" Type="http://schemas.openxmlformats.org/officeDocument/2006/relationships/hyperlink" Target="https://en.wikipedia.org/wiki/Floyd%E2%80%93Warshall_algorithm" TargetMode="Externa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35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31.png"/><Relationship Id="rId17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trainings/1331/algorithms-april-2016" TargetMode="External"/><Relationship Id="rId10" Type="http://schemas.openxmlformats.org/officeDocument/2006/relationships/image" Target="../media/image30.png"/><Relationship Id="rId19" Type="http://schemas.openxmlformats.org/officeDocument/2006/relationships/image" Target="../media/image34.png"/><Relationship Id="rId4" Type="http://schemas.openxmlformats.org/officeDocument/2006/relationships/image" Target="../media/image27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32.png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telerikacademy.com/Courses/Courses/Details/186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8.png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39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656013" y="457200"/>
            <a:ext cx="7839542" cy="1087372"/>
          </a:xfrm>
        </p:spPr>
        <p:txBody>
          <a:bodyPr>
            <a:normAutofit fontScale="90000"/>
          </a:bodyPr>
          <a:lstStyle/>
          <a:p>
            <a:r>
              <a:rPr lang="en-US" dirty="0"/>
              <a:t>Advanced Graph Algorithms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656013" y="1545609"/>
            <a:ext cx="7839541" cy="1997260"/>
          </a:xfrm>
        </p:spPr>
        <p:txBody>
          <a:bodyPr>
            <a:normAutofit/>
          </a:bodyPr>
          <a:lstStyle/>
          <a:p>
            <a:r>
              <a:rPr lang="en-US" dirty="0"/>
              <a:t>Spanning Trees, </a:t>
            </a:r>
            <a:r>
              <a:rPr lang="en-US" dirty="0" smtClean="0"/>
              <a:t>Shortest Paths, Strongly </a:t>
            </a:r>
            <a:r>
              <a:rPr lang="en-US" dirty="0"/>
              <a:t>Connected Components, Bi-Connectivity, Max </a:t>
            </a:r>
            <a:r>
              <a:rPr lang="en-US" dirty="0" smtClean="0"/>
              <a:t>Flow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77198"/>
            <a:ext cx="3187613" cy="525135"/>
          </a:xfrm>
        </p:spPr>
        <p:txBody>
          <a:bodyPr/>
          <a:lstStyle/>
          <a:p>
            <a:r>
              <a:rPr lang="en-US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147097"/>
            <a:ext cx="3187614" cy="444343"/>
          </a:xfrm>
        </p:spPr>
        <p:txBody>
          <a:bodyPr/>
          <a:lstStyle/>
          <a:p>
            <a:r>
              <a:rPr lang="en-US" smtClean="0"/>
              <a:t>Technical 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652203"/>
            <a:ext cx="3187613" cy="363552"/>
          </a:xfrm>
        </p:spPr>
        <p:txBody>
          <a:bodyPr/>
          <a:lstStyle/>
          <a:p>
            <a:r>
              <a:rPr lang="en-US" smtClean="0"/>
              <a:t>Software 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993365"/>
            <a:ext cx="3187613" cy="331235"/>
          </a:xfrm>
        </p:spPr>
        <p:txBody>
          <a:bodyPr/>
          <a:lstStyle/>
          <a:p>
            <a:r>
              <a:rPr lang="en-US" smtClean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3310050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56012" y="3949058"/>
            <a:ext cx="2133598" cy="23414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817383">
            <a:off x="4725682" y="3783865"/>
            <a:ext cx="2536144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Advanced</a:t>
            </a:r>
            <a:b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Graph Algorithms</a:t>
            </a:r>
            <a:endParaRPr lang="en-US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13" name="Picture 2" descr="http://www.nucleoplasty.com/Images/ourTechnology.jpg"/>
          <p:cNvPicPr>
            <a:picLocks noChangeAspect="1" noChangeArrowheads="1"/>
          </p:cNvPicPr>
          <p:nvPr/>
        </p:nvPicPr>
        <p:blipFill>
          <a:blip r:embed="rId7" cstate="print">
            <a:lum bright="10000" contrast="20000"/>
          </a:blip>
          <a:srcRect/>
          <a:stretch>
            <a:fillRect/>
          </a:stretch>
        </p:blipFill>
        <p:spPr bwMode="auto">
          <a:xfrm>
            <a:off x="7694612" y="3872249"/>
            <a:ext cx="3776942" cy="2376151"/>
          </a:xfrm>
          <a:prstGeom prst="roundRect">
            <a:avLst>
              <a:gd name="adj" fmla="val 2353"/>
            </a:avLst>
          </a:prstGeom>
          <a:noFill/>
          <a:ln>
            <a:solidFill>
              <a:schemeClr val="accent1">
                <a:lumMod val="50000"/>
              </a:schemeClr>
            </a:solidFill>
          </a:ln>
          <a:effectLst/>
        </p:spPr>
      </p:pic>
      <p:pic>
        <p:nvPicPr>
          <p:cNvPr id="15" name="Picture 14" descr="http://softuni.org" title="Software University Foundation">
            <a:hlinkClick r:id="rId8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821982" y="1966158"/>
            <a:ext cx="2175525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618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sz="3200" dirty="0"/>
              <a:t>=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</a:t>
            </a:r>
            <a:endParaRPr lang="en-US" sz="3200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3000" dirty="0" smtClean="0"/>
              <a:t>The edge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000" dirty="0" smtClean="0"/>
              <a:t> connects different trees </a:t>
            </a:r>
            <a:r>
              <a:rPr lang="en-US" sz="3000" dirty="0" smtClean="0">
                <a:sym typeface="Wingdings" panose="05000000000000000000" pitchFamily="2" charset="2"/>
              </a:rPr>
              <a:t> add it to the forest</a:t>
            </a:r>
            <a:endParaRPr lang="en-US" sz="3000" dirty="0" smtClean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DE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#2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31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sz="3200" dirty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endParaRPr lang="en-US" sz="3200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3000" dirty="0" smtClean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000" dirty="0" smtClean="0"/>
              <a:t> connects different trees </a:t>
            </a:r>
            <a:r>
              <a:rPr lang="en-US" sz="3000" dirty="0" smtClean="0">
                <a:sym typeface="Wingdings" panose="05000000000000000000" pitchFamily="2" charset="2"/>
              </a:rPr>
              <a:t> add it to the forest</a:t>
            </a:r>
            <a:endParaRPr lang="en-US" sz="3000" dirty="0" smtClean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DE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#3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234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sz="3200" dirty="0" smtClean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</a:p>
          <a:p>
            <a:pPr lvl="1"/>
            <a:r>
              <a:rPr lang="en-US" sz="3000" dirty="0" smtClean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sz="3000" dirty="0" smtClean="0"/>
              <a:t>connects different trees </a:t>
            </a:r>
            <a:r>
              <a:rPr lang="en-US" sz="3000" dirty="0" smtClean="0">
                <a:sym typeface="Wingdings" panose="05000000000000000000" pitchFamily="2" charset="2"/>
              </a:rPr>
              <a:t> add it to the forest</a:t>
            </a:r>
            <a:endParaRPr lang="en-US" sz="3000" dirty="0" smtClean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/>
              <a:t>}</a:t>
            </a:r>
            <a:endParaRPr lang="en-US" sz="3200" dirty="0" smtClean="0"/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DE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#4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534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sz="3200" dirty="0" smtClean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</a:p>
          <a:p>
            <a:pPr lvl="1"/>
            <a:r>
              <a:rPr lang="en-US" sz="3000" dirty="0" smtClean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sz="3000" dirty="0" smtClean="0"/>
              <a:t>connects different trees </a:t>
            </a:r>
            <a:r>
              <a:rPr lang="en-US" sz="3000" dirty="0" smtClean="0">
                <a:sym typeface="Wingdings" panose="05000000000000000000" pitchFamily="2" charset="2"/>
              </a:rPr>
              <a:t> add it to the forest</a:t>
            </a:r>
            <a:endParaRPr lang="en-US" sz="3000" dirty="0" smtClean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DE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#5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276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HI </a:t>
            </a:r>
            <a:r>
              <a:rPr lang="en-US" sz="3200" dirty="0" smtClean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</a:p>
          <a:p>
            <a:pPr lvl="1"/>
            <a:r>
              <a:rPr lang="en-US" sz="3000" dirty="0" smtClean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sz="3000" dirty="0" smtClean="0"/>
              <a:t>connects different trees </a:t>
            </a:r>
            <a:r>
              <a:rPr lang="en-US" sz="3000" dirty="0" smtClean="0">
                <a:sym typeface="Wingdings" panose="05000000000000000000" pitchFamily="2" charset="2"/>
              </a:rPr>
              <a:t> add it to the forest</a:t>
            </a:r>
            <a:endParaRPr lang="en-US" sz="3000" dirty="0" smtClean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DE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#6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199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DE </a:t>
            </a:r>
            <a:r>
              <a:rPr lang="en-US" sz="3200" dirty="0" smtClean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</a:p>
          <a:p>
            <a:pPr lvl="1"/>
            <a:r>
              <a:rPr lang="en-US" sz="3000" dirty="0" smtClean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DE </a:t>
            </a:r>
            <a:r>
              <a:rPr lang="en-US" sz="3000" dirty="0" smtClean="0"/>
              <a:t>causes a cycle (connects the same tree) </a:t>
            </a:r>
            <a:r>
              <a:rPr lang="en-US" sz="3000" dirty="0" smtClean="0">
                <a:sym typeface="Wingdings" panose="05000000000000000000" pitchFamily="2" charset="2"/>
              </a:rPr>
              <a:t> skip it</a:t>
            </a:r>
            <a:endParaRPr lang="en-US" sz="3000" dirty="0" smtClean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#7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339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GH </a:t>
            </a:r>
            <a:r>
              <a:rPr lang="en-US" sz="3200" dirty="0" smtClean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</a:p>
          <a:p>
            <a:pPr lvl="1"/>
            <a:r>
              <a:rPr lang="en-US" sz="3000" dirty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GH </a:t>
            </a:r>
            <a:r>
              <a:rPr lang="en-US" sz="3000" dirty="0"/>
              <a:t>connects different trees </a:t>
            </a:r>
            <a:r>
              <a:rPr lang="en-US" sz="3000" dirty="0">
                <a:sym typeface="Wingdings" panose="05000000000000000000" pitchFamily="2" charset="2"/>
              </a:rPr>
              <a:t> add it to the forest</a:t>
            </a:r>
            <a:endParaRPr lang="en-US" sz="3000" dirty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GI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#8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427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AD </a:t>
            </a:r>
            <a:r>
              <a:rPr lang="en-US" sz="3200" dirty="0" smtClean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9</a:t>
            </a:r>
          </a:p>
          <a:p>
            <a:pPr lvl="1"/>
            <a:r>
              <a:rPr lang="en-US" sz="3000" dirty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AD </a:t>
            </a:r>
            <a:r>
              <a:rPr lang="en-US" sz="3000" dirty="0" smtClean="0"/>
              <a:t>causes </a:t>
            </a:r>
            <a:r>
              <a:rPr lang="en-US" sz="3000" dirty="0"/>
              <a:t>a cycle (</a:t>
            </a:r>
            <a:r>
              <a:rPr lang="en-US" sz="3000" dirty="0" smtClean="0"/>
              <a:t>connects </a:t>
            </a:r>
            <a:r>
              <a:rPr lang="en-US" sz="3000" dirty="0"/>
              <a:t>the same tree) </a:t>
            </a:r>
            <a:r>
              <a:rPr lang="en-US" sz="3000" dirty="0">
                <a:sym typeface="Wingdings" panose="05000000000000000000" pitchFamily="2" charset="2"/>
              </a:rPr>
              <a:t> skip it</a:t>
            </a:r>
            <a:endParaRPr lang="en-US" sz="3000" dirty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GI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#9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057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GI </a:t>
            </a:r>
            <a:r>
              <a:rPr lang="en-US" sz="3200" dirty="0" smtClean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10</a:t>
            </a:r>
          </a:p>
          <a:p>
            <a:pPr lvl="1"/>
            <a:r>
              <a:rPr lang="en-US" sz="3000" dirty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GI </a:t>
            </a:r>
            <a:r>
              <a:rPr lang="en-US" sz="3000" dirty="0" smtClean="0"/>
              <a:t>causes </a:t>
            </a:r>
            <a:r>
              <a:rPr lang="en-US" sz="3000" dirty="0"/>
              <a:t>a cycle (</a:t>
            </a:r>
            <a:r>
              <a:rPr lang="en-US" sz="3000" dirty="0" smtClean="0"/>
              <a:t>connects </a:t>
            </a:r>
            <a:r>
              <a:rPr lang="en-US" sz="3000" dirty="0"/>
              <a:t>the same tree) </a:t>
            </a:r>
            <a:r>
              <a:rPr lang="en-US" sz="3000" dirty="0">
                <a:sym typeface="Wingdings" panose="05000000000000000000" pitchFamily="2" charset="2"/>
              </a:rPr>
              <a:t> skip it</a:t>
            </a:r>
            <a:endParaRPr lang="en-US" sz="3000" dirty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#10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168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EF </a:t>
            </a:r>
            <a:r>
              <a:rPr lang="en-US" sz="3200" dirty="0" smtClean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12</a:t>
            </a:r>
          </a:p>
          <a:p>
            <a:pPr lvl="1"/>
            <a:r>
              <a:rPr lang="en-US" sz="3000" dirty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EF </a:t>
            </a:r>
            <a:r>
              <a:rPr lang="en-US" sz="3000" dirty="0" smtClean="0"/>
              <a:t>connects </a:t>
            </a:r>
            <a:r>
              <a:rPr lang="en-US" sz="3000" dirty="0"/>
              <a:t>different trees </a:t>
            </a:r>
            <a:r>
              <a:rPr lang="en-US" sz="3000" dirty="0">
                <a:sym typeface="Wingdings" panose="05000000000000000000" pitchFamily="2" charset="2"/>
              </a:rPr>
              <a:t> add it to the forest</a:t>
            </a:r>
            <a:endParaRPr lang="en-US" sz="3000" dirty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#11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595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Minimum </a:t>
            </a:r>
            <a:r>
              <a:rPr lang="en-US" dirty="0"/>
              <a:t>Spanning Tree (</a:t>
            </a:r>
            <a:r>
              <a:rPr lang="en-US" dirty="0" smtClean="0"/>
              <a:t>MST)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Prim and </a:t>
            </a:r>
            <a:r>
              <a:rPr lang="en-US" dirty="0"/>
              <a:t>Kruskal Algorithms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Lab: </a:t>
            </a:r>
            <a:r>
              <a:rPr lang="en-US" noProof="1" smtClean="0"/>
              <a:t>Implement Kruskal's Algorithm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noProof="1" smtClean="0"/>
              <a:t>Shortest Paths: Dijkstra's Algorithm</a:t>
            </a:r>
          </a:p>
          <a:p>
            <a:pPr lvl="1">
              <a:lnSpc>
                <a:spcPct val="100000"/>
              </a:lnSpc>
            </a:pPr>
            <a:r>
              <a:rPr lang="en-US" noProof="1" smtClean="0"/>
              <a:t>Lab: Implementing </a:t>
            </a:r>
            <a:r>
              <a:rPr lang="en-US" noProof="1" smtClean="0"/>
              <a:t>Dijkstra's </a:t>
            </a:r>
            <a:r>
              <a:rPr lang="en-US" noProof="1" smtClean="0"/>
              <a:t>Algorithm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noProof="1" smtClean="0"/>
              <a:t>Bellman-Ford Algorithm</a:t>
            </a:r>
          </a:p>
          <a:p>
            <a:pPr marL="819096" lvl="1" indent="-514350">
              <a:lnSpc>
                <a:spcPct val="100000"/>
              </a:lnSpc>
            </a:pPr>
            <a:r>
              <a:rPr lang="en-US" noProof="1" smtClean="0"/>
              <a:t>Detecting Negative-Weight Cycles</a:t>
            </a:r>
          </a:p>
          <a:p>
            <a:pPr marL="514350" indent="-514350">
              <a:lnSpc>
                <a:spcPct val="100000"/>
              </a:lnSpc>
            </a:pPr>
            <a:r>
              <a:rPr lang="en-US" noProof="1" smtClean="0"/>
              <a:t>Floyd-Warshall All Pairs Algorithm</a:t>
            </a:r>
            <a:endParaRPr lang="en-US" noProof="1" smtClean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Table of Contents</a:t>
            </a:r>
            <a:endParaRPr lang="bg-B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5558" y="1739886"/>
            <a:ext cx="3082854" cy="397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Take the smallest edge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CD </a:t>
            </a:r>
            <a:r>
              <a:rPr lang="en-US" sz="3200" dirty="0" smtClean="0"/>
              <a:t>=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20</a:t>
            </a:r>
          </a:p>
          <a:p>
            <a:pPr lvl="1"/>
            <a:r>
              <a:rPr lang="en-US" sz="3000" dirty="0"/>
              <a:t>The edge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CD </a:t>
            </a:r>
            <a:r>
              <a:rPr lang="en-US" sz="3000" dirty="0"/>
              <a:t>causes a cycle (connects the same tree) </a:t>
            </a:r>
            <a:r>
              <a:rPr lang="en-US" sz="3000" dirty="0">
                <a:sym typeface="Wingdings" panose="05000000000000000000" pitchFamily="2" charset="2"/>
              </a:rPr>
              <a:t> skip it</a:t>
            </a:r>
            <a:endParaRPr lang="en-US" sz="3000" dirty="0"/>
          </a:p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 smtClean="0"/>
              <a:t>}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</a:t>
            </a:r>
            <a:r>
              <a:rPr lang="en-US" sz="3200" dirty="0" smtClean="0"/>
              <a:t>{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 smtClean="0"/>
              <a:t>} </a:t>
            </a:r>
            <a:r>
              <a:rPr lang="en-US" sz="3200" dirty="0" smtClean="0">
                <a:sym typeface="Wingdings" panose="05000000000000000000" pitchFamily="2" charset="2"/>
              </a:rPr>
              <a:t> stop the algorithm</a:t>
            </a:r>
            <a:endParaRPr lang="en-US" sz="32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#12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39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9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5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51" name="Straight Connector 50"/>
            <p:cNvCxnSpPr>
              <a:cxnSpLocks noChangeShapeType="1"/>
              <a:stCxn id="82" idx="7"/>
              <a:endCxn id="83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82" idx="0"/>
              <a:endCxn id="81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3" name="Straight Connector 72"/>
            <p:cNvCxnSpPr>
              <a:cxnSpLocks noChangeShapeType="1"/>
              <a:stCxn id="84" idx="0"/>
              <a:endCxn id="83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4" name="Straight Connector 73"/>
            <p:cNvCxnSpPr>
              <a:cxnSpLocks noChangeShapeType="1"/>
              <a:stCxn id="82" idx="2"/>
              <a:endCxn id="80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5" name="Straight Connector 74"/>
            <p:cNvCxnSpPr>
              <a:cxnSpLocks noChangeShapeType="1"/>
              <a:stCxn id="82" idx="1"/>
              <a:endCxn id="79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6" name="Straight Connector 75"/>
            <p:cNvCxnSpPr>
              <a:cxnSpLocks noChangeShapeType="1"/>
              <a:stCxn id="81" idx="6"/>
              <a:endCxn id="83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7" name="Straight Connector 76"/>
            <p:cNvCxnSpPr>
              <a:cxnSpLocks noChangeShapeType="1"/>
              <a:stCxn id="80" idx="0"/>
              <a:endCxn id="79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8" name="Straight Connector 77"/>
            <p:cNvCxnSpPr>
              <a:cxnSpLocks noChangeShapeType="1"/>
              <a:stCxn id="79" idx="6"/>
              <a:endCxn id="81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0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1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82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3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84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85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86" name="Straight Arrow Connector 85"/>
            <p:cNvCxnSpPr>
              <a:cxnSpLocks noChangeShapeType="1"/>
              <a:stCxn id="93" idx="6"/>
              <a:endCxn id="92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87" name="TextBox 86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88" name="Straight Arrow Connector 87"/>
            <p:cNvCxnSpPr>
              <a:cxnSpLocks noChangeShapeType="1"/>
              <a:stCxn id="93" idx="7"/>
              <a:endCxn id="94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92" idx="1"/>
              <a:endCxn id="94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Oval 92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Oval 93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373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Pseudo Code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633454" y="1278553"/>
            <a:ext cx="10932958" cy="504753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 ∈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graph edges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parent[v] = v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1200"/>
              </a:spcBef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edge {u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v}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ordered by weight(u, v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var rootU = FindRoot(u)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var rootV = FindRoot[v]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rootU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≠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rootV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 edge {u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v}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parent[rootU] = rootV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endParaRPr lang="en-US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FindRoot(node)</a:t>
            </a:r>
          </a:p>
          <a:p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while (parent[node]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≠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node)</a:t>
            </a:r>
          </a:p>
          <a:p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node = parent[node]</a:t>
            </a:r>
          </a:p>
          <a:p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return node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085012" y="1342073"/>
            <a:ext cx="4532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complexity: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(|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* log*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008812" y="5710535"/>
            <a:ext cx="44235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See 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visualgo.net/ufds.html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224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Disjoint Sets Optimization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633454" y="1354753"/>
            <a:ext cx="10932958" cy="489364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FindRoot(node)</a:t>
            </a:r>
          </a:p>
          <a:p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root </a:t>
            </a:r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endParaRPr lang="nl-NL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</a:t>
            </a:r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(parent[root]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≠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root)</a:t>
            </a:r>
          </a:p>
          <a:p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root </a:t>
            </a:r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parent[root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</a:t>
            </a:r>
          </a:p>
          <a:p>
            <a:endParaRPr lang="nl-NL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nl-NL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nl-NL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Optimize the path to root</a:t>
            </a:r>
          </a:p>
          <a:p>
            <a:r>
              <a:rPr lang="nl-NL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nl-NL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Attach each path node directly to the root</a:t>
            </a:r>
            <a:endParaRPr lang="nl-NL" b="1" i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while (node != root)</a:t>
            </a:r>
          </a:p>
          <a:p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var </a:t>
            </a:r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oldParent = parent[node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</a:t>
            </a:r>
            <a:endParaRPr lang="nl-NL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parent[node] = 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root</a:t>
            </a:r>
            <a:endParaRPr lang="nl-NL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 = 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oldParent</a:t>
            </a:r>
            <a:endParaRPr lang="nl-NL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nl-NL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nl-NL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return root</a:t>
            </a:r>
          </a:p>
        </p:txBody>
      </p:sp>
    </p:spTree>
    <p:extLst>
      <p:ext uri="{BB962C8B-B14F-4D97-AF65-F5344CB8AC3E}">
        <p14:creationId xmlns:p14="http://schemas.microsoft.com/office/powerpoint/2010/main" val="121699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724400"/>
            <a:ext cx="10363200" cy="820600"/>
          </a:xfrm>
        </p:spPr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678768"/>
            <a:ext cx="10363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120998" y="2057400"/>
            <a:ext cx="5946829" cy="1938953"/>
            <a:chOff x="3898409" y="3755315"/>
            <a:chExt cx="5946829" cy="1938953"/>
          </a:xfrm>
        </p:grpSpPr>
        <p:sp>
          <p:nvSpPr>
            <p:cNvPr id="5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7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10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11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12" name="Straight Connector 11"/>
            <p:cNvCxnSpPr>
              <a:cxnSpLocks noChangeShapeType="1"/>
              <a:stCxn id="23" idx="7"/>
              <a:endCxn id="24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prstDash val="sysDot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3" name="Straight Connector 12"/>
            <p:cNvCxnSpPr>
              <a:cxnSpLocks noChangeShapeType="1"/>
              <a:stCxn id="23" idx="0"/>
              <a:endCxn id="22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4" name="Straight Connector 13"/>
            <p:cNvCxnSpPr>
              <a:cxnSpLocks noChangeShapeType="1"/>
              <a:stCxn id="25" idx="0"/>
              <a:endCxn id="24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5" name="Straight Connector 14"/>
            <p:cNvCxnSpPr>
              <a:cxnSpLocks noChangeShapeType="1"/>
              <a:stCxn id="23" idx="2"/>
              <a:endCxn id="21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6" name="Straight Connector 15"/>
            <p:cNvCxnSpPr>
              <a:cxnSpLocks noChangeShapeType="1"/>
              <a:stCxn id="23" idx="1"/>
              <a:endCxn id="20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7" name="Straight Connector 16"/>
            <p:cNvCxnSpPr>
              <a:cxnSpLocks noChangeShapeType="1"/>
              <a:stCxn id="22" idx="6"/>
              <a:endCxn id="24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8" name="Straight Connector 17"/>
            <p:cNvCxnSpPr>
              <a:cxnSpLocks noChangeShapeType="1"/>
              <a:stCxn id="21" idx="0"/>
              <a:endCxn id="20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9" name="Straight Connector 18"/>
            <p:cNvCxnSpPr>
              <a:cxnSpLocks noChangeShapeType="1"/>
              <a:stCxn id="20" idx="6"/>
              <a:endCxn id="22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20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21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22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24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25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26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27" name="Straight Arrow Connector 26"/>
            <p:cNvCxnSpPr>
              <a:cxnSpLocks noChangeShapeType="1"/>
              <a:stCxn id="34" idx="6"/>
              <a:endCxn id="33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29" name="Straight Arrow Connector 28"/>
            <p:cNvCxnSpPr>
              <a:cxnSpLocks noChangeShapeType="1"/>
              <a:stCxn id="34" idx="7"/>
              <a:endCxn id="35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30" name="Straight Arrow Connector 29"/>
            <p:cNvCxnSpPr>
              <a:cxnSpLocks noChangeShapeType="1"/>
              <a:stCxn id="33" idx="1"/>
              <a:endCxn id="35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31" name="TextBox 30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33" name="Oval 32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4" name="Oval 33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3156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5504000"/>
            <a:ext cx="10363200" cy="820600"/>
          </a:xfrm>
        </p:spPr>
        <p:txBody>
          <a:bodyPr/>
          <a:lstStyle/>
          <a:p>
            <a:r>
              <a:rPr lang="en-US" dirty="0" smtClean="0"/>
              <a:t>Prim's Algorithm</a:t>
            </a:r>
            <a:endParaRPr lang="bg-BG" dirty="0"/>
          </a:p>
        </p:txBody>
      </p:sp>
      <p:grpSp>
        <p:nvGrpSpPr>
          <p:cNvPr id="40" name="Group 39"/>
          <p:cNvGrpSpPr/>
          <p:nvPr/>
        </p:nvGrpSpPr>
        <p:grpSpPr>
          <a:xfrm>
            <a:off x="4347930" y="1066800"/>
            <a:ext cx="3492966" cy="3818681"/>
            <a:chOff x="4341812" y="1058119"/>
            <a:chExt cx="3492966" cy="3818681"/>
          </a:xfrm>
        </p:grpSpPr>
        <p:sp>
          <p:nvSpPr>
            <p:cNvPr id="41" name="TextBox 30"/>
            <p:cNvSpPr txBox="1"/>
            <p:nvPr/>
          </p:nvSpPr>
          <p:spPr>
            <a:xfrm>
              <a:off x="4341812" y="377262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+mn-lt"/>
                  <a:cs typeface="Consolas" pitchFamily="49" charset="0"/>
                </a:rPr>
                <a:t>4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5219703" y="422265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+mn-lt"/>
                  <a:cs typeface="Consolas" pitchFamily="49" charset="0"/>
                </a:rPr>
                <a:t>2</a:t>
              </a:r>
            </a:p>
          </p:txBody>
        </p:sp>
        <p:sp>
          <p:nvSpPr>
            <p:cNvPr id="43" name="TextBox 30"/>
            <p:cNvSpPr txBox="1"/>
            <p:nvPr/>
          </p:nvSpPr>
          <p:spPr>
            <a:xfrm>
              <a:off x="4943977" y="369133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>
                  <a:latin typeface="+mn-lt"/>
                </a:rPr>
                <a:t>9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7416074" y="388537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12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562175" y="374722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8</a:t>
              </a:r>
            </a:p>
          </p:txBody>
        </p:sp>
        <p:sp>
          <p:nvSpPr>
            <p:cNvPr id="46" name="TextBox 30"/>
            <p:cNvSpPr txBox="1"/>
            <p:nvPr/>
          </p:nvSpPr>
          <p:spPr>
            <a:xfrm>
              <a:off x="6693114" y="30872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7</a:t>
              </a:r>
            </a:p>
          </p:txBody>
        </p:sp>
        <p:sp>
          <p:nvSpPr>
            <p:cNvPr id="47" name="TextBox 30"/>
            <p:cNvSpPr txBox="1"/>
            <p:nvPr/>
          </p:nvSpPr>
          <p:spPr>
            <a:xfrm>
              <a:off x="5322174" y="293784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5</a:t>
              </a:r>
            </a:p>
          </p:txBody>
        </p:sp>
        <p:cxnSp>
          <p:nvCxnSpPr>
            <p:cNvPr id="48" name="Straight Connector 47"/>
            <p:cNvCxnSpPr>
              <a:cxnSpLocks noChangeShapeType="1"/>
              <a:stCxn id="59" idx="7"/>
              <a:endCxn id="60" idx="3"/>
            </p:cNvCxnSpPr>
            <p:nvPr/>
          </p:nvCxnSpPr>
          <p:spPr bwMode="auto">
            <a:xfrm flipV="1">
              <a:off x="6379669" y="3733061"/>
              <a:ext cx="862118" cy="649885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49" name="Straight Connector 48"/>
            <p:cNvCxnSpPr>
              <a:cxnSpLocks noChangeShapeType="1"/>
              <a:stCxn id="59" idx="0"/>
              <a:endCxn id="58" idx="4"/>
            </p:cNvCxnSpPr>
            <p:nvPr/>
          </p:nvCxnSpPr>
          <p:spPr bwMode="auto">
            <a:xfrm flipH="1" flipV="1">
              <a:off x="6143646" y="3561168"/>
              <a:ext cx="35544" cy="740066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0" name="Straight Connector 49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H="1" flipV="1">
              <a:off x="7442263" y="3811236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1" name="Straight Connector 50"/>
            <p:cNvCxnSpPr>
              <a:cxnSpLocks noChangeShapeType="1"/>
              <a:stCxn id="59" idx="2"/>
              <a:endCxn id="57" idx="6"/>
            </p:cNvCxnSpPr>
            <p:nvPr/>
          </p:nvCxnSpPr>
          <p:spPr bwMode="auto">
            <a:xfrm flipH="1">
              <a:off x="4957817" y="4580215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2" name="Straight Connector 51"/>
            <p:cNvCxnSpPr>
              <a:cxnSpLocks noChangeShapeType="1"/>
              <a:stCxn id="59" idx="1"/>
              <a:endCxn id="56" idx="5"/>
            </p:cNvCxnSpPr>
            <p:nvPr/>
          </p:nvCxnSpPr>
          <p:spPr bwMode="auto">
            <a:xfrm flipH="1" flipV="1">
              <a:off x="4887826" y="3464030"/>
              <a:ext cx="1090887" cy="918915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58" idx="6"/>
              <a:endCxn id="60" idx="2"/>
            </p:cNvCxnSpPr>
            <p:nvPr/>
          </p:nvCxnSpPr>
          <p:spPr bwMode="auto">
            <a:xfrm>
              <a:off x="6427164" y="3294262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57" idx="0"/>
              <a:endCxn id="56" idx="4"/>
            </p:cNvCxnSpPr>
            <p:nvPr/>
          </p:nvCxnSpPr>
          <p:spPr bwMode="auto">
            <a:xfrm flipV="1">
              <a:off x="4674298" y="3542206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5" name="Straight Connector 54"/>
            <p:cNvCxnSpPr>
              <a:cxnSpLocks noChangeShapeType="1"/>
              <a:stCxn id="56" idx="6"/>
              <a:endCxn id="58" idx="2"/>
            </p:cNvCxnSpPr>
            <p:nvPr/>
          </p:nvCxnSpPr>
          <p:spPr bwMode="auto">
            <a:xfrm>
              <a:off x="4970866" y="3275300"/>
              <a:ext cx="889263" cy="18963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56" name="Oval 6"/>
            <p:cNvSpPr>
              <a:spLocks noChangeArrowheads="1"/>
            </p:cNvSpPr>
            <p:nvPr/>
          </p:nvSpPr>
          <p:spPr bwMode="auto">
            <a:xfrm>
              <a:off x="4403831" y="30083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390781" y="43429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58" name="Oval 6"/>
            <p:cNvSpPr>
              <a:spLocks noChangeArrowheads="1"/>
            </p:cNvSpPr>
            <p:nvPr/>
          </p:nvSpPr>
          <p:spPr bwMode="auto">
            <a:xfrm>
              <a:off x="5860128" y="30273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59" name="Oval 6"/>
            <p:cNvSpPr>
              <a:spLocks noChangeArrowheads="1"/>
            </p:cNvSpPr>
            <p:nvPr/>
          </p:nvSpPr>
          <p:spPr bwMode="auto">
            <a:xfrm>
              <a:off x="5895674" y="43012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7158746" y="32774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7161063" y="42879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2" name="TextBox 30"/>
            <p:cNvSpPr txBox="1"/>
            <p:nvPr/>
          </p:nvSpPr>
          <p:spPr>
            <a:xfrm>
              <a:off x="5715244" y="3653674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3" name="Straight Arrow Connector 62"/>
            <p:cNvCxnSpPr>
              <a:cxnSpLocks noChangeShapeType="1"/>
              <a:stCxn id="70" idx="6"/>
              <a:endCxn id="69" idx="2"/>
            </p:cNvCxnSpPr>
            <p:nvPr/>
          </p:nvCxnSpPr>
          <p:spPr bwMode="auto">
            <a:xfrm>
              <a:off x="5895330" y="2317298"/>
              <a:ext cx="1137310" cy="6840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4" name="TextBox 63"/>
            <p:cNvSpPr txBox="1"/>
            <p:nvPr/>
          </p:nvSpPr>
          <p:spPr>
            <a:xfrm>
              <a:off x="6300074" y="199531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5" name="Straight Arrow Connector 64"/>
            <p:cNvCxnSpPr>
              <a:cxnSpLocks noChangeShapeType="1"/>
              <a:stCxn id="70" idx="7"/>
              <a:endCxn id="71" idx="3"/>
            </p:cNvCxnSpPr>
            <p:nvPr/>
          </p:nvCxnSpPr>
          <p:spPr bwMode="auto">
            <a:xfrm flipV="1">
              <a:off x="5816077" y="1505933"/>
              <a:ext cx="518768" cy="625873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66" name="Straight Arrow Connector 65"/>
            <p:cNvCxnSpPr>
              <a:cxnSpLocks noChangeShapeType="1"/>
              <a:stCxn id="69" idx="1"/>
              <a:endCxn id="71" idx="5"/>
            </p:cNvCxnSpPr>
            <p:nvPr/>
          </p:nvCxnSpPr>
          <p:spPr bwMode="auto">
            <a:xfrm flipH="1" flipV="1">
              <a:off x="6738125" y="1505933"/>
              <a:ext cx="378036" cy="694275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7" name="TextBox 66"/>
            <p:cNvSpPr txBox="1"/>
            <p:nvPr/>
          </p:nvSpPr>
          <p:spPr>
            <a:xfrm>
              <a:off x="5806467" y="148019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904390" y="153201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69" name="Oval 68"/>
            <p:cNvSpPr>
              <a:spLocks noChangeArrowheads="1"/>
            </p:cNvSpPr>
            <p:nvPr/>
          </p:nvSpPr>
          <p:spPr bwMode="auto">
            <a:xfrm>
              <a:off x="7032640" y="2123376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5354156" y="2054974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1" name="Oval 70"/>
            <p:cNvSpPr>
              <a:spLocks noChangeArrowheads="1"/>
            </p:cNvSpPr>
            <p:nvPr/>
          </p:nvSpPr>
          <p:spPr bwMode="auto">
            <a:xfrm>
              <a:off x="6251323" y="1058119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938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Algorithm</a:t>
            </a:r>
            <a:endParaRPr lang="en-US" dirty="0"/>
          </a:p>
        </p:txBody>
      </p:sp>
      <p:sp>
        <p:nvSpPr>
          <p:cNvPr id="113" name="Content Placeholder 2"/>
          <p:cNvSpPr txBox="1">
            <a:spLocks/>
          </p:cNvSpPr>
          <p:nvPr/>
        </p:nvSpPr>
        <p:spPr>
          <a:xfrm>
            <a:off x="190413" y="1096530"/>
            <a:ext cx="11804822" cy="70741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Given a graph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  <a:r>
              <a:rPr lang="en-US" dirty="0" smtClean="0"/>
              <a:t> find the minimum spanning forest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V'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E'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815152"/>
            <a:ext cx="8723399" cy="489267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Attach to the tree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 smtClean="0"/>
              <a:t> the starting node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While smallest edge exists</a:t>
            </a:r>
          </a:p>
          <a:p>
            <a:pPr lvl="1"/>
            <a:r>
              <a:rPr lang="en-US" dirty="0" smtClean="0"/>
              <a:t>Attach to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T </a:t>
            </a:r>
            <a:r>
              <a:rPr lang="en-US" dirty="0" smtClean="0"/>
              <a:t>the smallest possible edge</a:t>
            </a:r>
            <a:br>
              <a:rPr lang="en-US" dirty="0" smtClean="0"/>
            </a:br>
            <a:r>
              <a:rPr lang="en-US" dirty="0" smtClean="0"/>
              <a:t>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 smtClean="0"/>
              <a:t> without creating a cycle in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T</a:t>
            </a:r>
          </a:p>
          <a:p>
            <a:pPr lvl="2"/>
            <a:r>
              <a:rPr lang="en-US" dirty="0" smtClean="0"/>
              <a:t>Use the smallest edge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u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such that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u</a:t>
            </a:r>
            <a:r>
              <a:rPr lang="en-US" dirty="0" smtClean="0"/>
              <a:t> </a:t>
            </a:r>
            <a:r>
              <a:rPr lang="en-US" sz="2500" dirty="0" smtClean="0"/>
              <a:t>∈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l-GR" sz="2500" dirty="0" smtClean="0"/>
              <a:t>∉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T</a:t>
            </a:r>
          </a:p>
          <a:p>
            <a:r>
              <a:rPr lang="en-US" dirty="0" smtClean="0"/>
              <a:t>Start the Prim's algorithm many times</a:t>
            </a:r>
            <a:br>
              <a:rPr lang="en-US" dirty="0" smtClean="0"/>
            </a:br>
            <a:r>
              <a:rPr lang="en-US" dirty="0" smtClean="0"/>
              <a:t>from all nodes 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 smtClean="0"/>
              <a:t> still not in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T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29" name="Group 128"/>
          <p:cNvGrpSpPr/>
          <p:nvPr/>
        </p:nvGrpSpPr>
        <p:grpSpPr>
          <a:xfrm>
            <a:off x="7923210" y="2352149"/>
            <a:ext cx="3492966" cy="3818681"/>
            <a:chOff x="4341812" y="1058119"/>
            <a:chExt cx="3492966" cy="3818681"/>
          </a:xfrm>
        </p:grpSpPr>
        <p:sp>
          <p:nvSpPr>
            <p:cNvPr id="130" name="TextBox 30"/>
            <p:cNvSpPr txBox="1"/>
            <p:nvPr/>
          </p:nvSpPr>
          <p:spPr>
            <a:xfrm>
              <a:off x="4341812" y="377262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+mn-lt"/>
                  <a:cs typeface="Consolas" pitchFamily="49" charset="0"/>
                </a:rPr>
                <a:t>4</a:t>
              </a:r>
            </a:p>
          </p:txBody>
        </p:sp>
        <p:sp>
          <p:nvSpPr>
            <p:cNvPr id="131" name="TextBox 30"/>
            <p:cNvSpPr txBox="1"/>
            <p:nvPr/>
          </p:nvSpPr>
          <p:spPr>
            <a:xfrm>
              <a:off x="5219703" y="422265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+mn-lt"/>
                  <a:cs typeface="Consolas" pitchFamily="49" charset="0"/>
                </a:rPr>
                <a:t>2</a:t>
              </a:r>
            </a:p>
          </p:txBody>
        </p:sp>
        <p:sp>
          <p:nvSpPr>
            <p:cNvPr id="132" name="TextBox 30"/>
            <p:cNvSpPr txBox="1"/>
            <p:nvPr/>
          </p:nvSpPr>
          <p:spPr>
            <a:xfrm>
              <a:off x="4943977" y="369133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>
                  <a:latin typeface="+mn-lt"/>
                </a:rPr>
                <a:t>9</a:t>
              </a:r>
            </a:p>
          </p:txBody>
        </p:sp>
        <p:sp>
          <p:nvSpPr>
            <p:cNvPr id="133" name="TextBox 30"/>
            <p:cNvSpPr txBox="1"/>
            <p:nvPr/>
          </p:nvSpPr>
          <p:spPr>
            <a:xfrm>
              <a:off x="7416074" y="388537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12</a:t>
              </a: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6562175" y="374722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8</a:t>
              </a:r>
            </a:p>
          </p:txBody>
        </p:sp>
        <p:sp>
          <p:nvSpPr>
            <p:cNvPr id="135" name="TextBox 30"/>
            <p:cNvSpPr txBox="1"/>
            <p:nvPr/>
          </p:nvSpPr>
          <p:spPr>
            <a:xfrm>
              <a:off x="6693114" y="30872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7</a:t>
              </a:r>
            </a:p>
          </p:txBody>
        </p:sp>
        <p:sp>
          <p:nvSpPr>
            <p:cNvPr id="136" name="TextBox 30"/>
            <p:cNvSpPr txBox="1"/>
            <p:nvPr/>
          </p:nvSpPr>
          <p:spPr>
            <a:xfrm>
              <a:off x="5322174" y="293784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5</a:t>
              </a:r>
            </a:p>
          </p:txBody>
        </p:sp>
        <p:cxnSp>
          <p:nvCxnSpPr>
            <p:cNvPr id="137" name="Straight Connector 136"/>
            <p:cNvCxnSpPr>
              <a:cxnSpLocks noChangeShapeType="1"/>
              <a:stCxn id="148" idx="7"/>
              <a:endCxn id="149" idx="3"/>
            </p:cNvCxnSpPr>
            <p:nvPr/>
          </p:nvCxnSpPr>
          <p:spPr bwMode="auto">
            <a:xfrm flipV="1">
              <a:off x="6379669" y="3733061"/>
              <a:ext cx="862118" cy="649885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38" name="Straight Connector 137"/>
            <p:cNvCxnSpPr>
              <a:cxnSpLocks noChangeShapeType="1"/>
              <a:stCxn id="148" idx="0"/>
              <a:endCxn id="147" idx="4"/>
            </p:cNvCxnSpPr>
            <p:nvPr/>
          </p:nvCxnSpPr>
          <p:spPr bwMode="auto">
            <a:xfrm flipH="1" flipV="1">
              <a:off x="6143646" y="3561168"/>
              <a:ext cx="35544" cy="740066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39" name="Straight Connector 138"/>
            <p:cNvCxnSpPr>
              <a:cxnSpLocks noChangeShapeType="1"/>
              <a:stCxn id="150" idx="0"/>
              <a:endCxn id="149" idx="4"/>
            </p:cNvCxnSpPr>
            <p:nvPr/>
          </p:nvCxnSpPr>
          <p:spPr bwMode="auto">
            <a:xfrm flipH="1" flipV="1">
              <a:off x="7442263" y="3811236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40" name="Straight Connector 139"/>
            <p:cNvCxnSpPr>
              <a:cxnSpLocks noChangeShapeType="1"/>
              <a:stCxn id="148" idx="2"/>
              <a:endCxn id="146" idx="6"/>
            </p:cNvCxnSpPr>
            <p:nvPr/>
          </p:nvCxnSpPr>
          <p:spPr bwMode="auto">
            <a:xfrm flipH="1">
              <a:off x="4957817" y="4580215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41" name="Straight Connector 140"/>
            <p:cNvCxnSpPr>
              <a:cxnSpLocks noChangeShapeType="1"/>
              <a:stCxn id="148" idx="1"/>
              <a:endCxn id="145" idx="5"/>
            </p:cNvCxnSpPr>
            <p:nvPr/>
          </p:nvCxnSpPr>
          <p:spPr bwMode="auto">
            <a:xfrm flipH="1" flipV="1">
              <a:off x="4887826" y="3464030"/>
              <a:ext cx="1090887" cy="918915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42" name="Straight Connector 141"/>
            <p:cNvCxnSpPr>
              <a:cxnSpLocks noChangeShapeType="1"/>
              <a:stCxn id="147" idx="6"/>
              <a:endCxn id="149" idx="2"/>
            </p:cNvCxnSpPr>
            <p:nvPr/>
          </p:nvCxnSpPr>
          <p:spPr bwMode="auto">
            <a:xfrm>
              <a:off x="6427164" y="3294262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43" name="Straight Connector 142"/>
            <p:cNvCxnSpPr>
              <a:cxnSpLocks noChangeShapeType="1"/>
              <a:stCxn id="146" idx="0"/>
              <a:endCxn id="145" idx="4"/>
            </p:cNvCxnSpPr>
            <p:nvPr/>
          </p:nvCxnSpPr>
          <p:spPr bwMode="auto">
            <a:xfrm flipV="1">
              <a:off x="4674298" y="3542206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44" name="Straight Connector 143"/>
            <p:cNvCxnSpPr>
              <a:cxnSpLocks noChangeShapeType="1"/>
              <a:stCxn id="145" idx="6"/>
              <a:endCxn id="147" idx="2"/>
            </p:cNvCxnSpPr>
            <p:nvPr/>
          </p:nvCxnSpPr>
          <p:spPr bwMode="auto">
            <a:xfrm>
              <a:off x="4970866" y="3275300"/>
              <a:ext cx="889263" cy="18963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145" name="Oval 6"/>
            <p:cNvSpPr>
              <a:spLocks noChangeArrowheads="1"/>
            </p:cNvSpPr>
            <p:nvPr/>
          </p:nvSpPr>
          <p:spPr bwMode="auto">
            <a:xfrm>
              <a:off x="4403831" y="30083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146" name="Oval 6"/>
            <p:cNvSpPr>
              <a:spLocks noChangeArrowheads="1"/>
            </p:cNvSpPr>
            <p:nvPr/>
          </p:nvSpPr>
          <p:spPr bwMode="auto">
            <a:xfrm>
              <a:off x="4390781" y="43429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147" name="Oval 6"/>
            <p:cNvSpPr>
              <a:spLocks noChangeArrowheads="1"/>
            </p:cNvSpPr>
            <p:nvPr/>
          </p:nvSpPr>
          <p:spPr bwMode="auto">
            <a:xfrm>
              <a:off x="5860128" y="30273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148" name="Oval 6"/>
            <p:cNvSpPr>
              <a:spLocks noChangeArrowheads="1"/>
            </p:cNvSpPr>
            <p:nvPr/>
          </p:nvSpPr>
          <p:spPr bwMode="auto">
            <a:xfrm>
              <a:off x="5895674" y="43012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149" name="Oval 6"/>
            <p:cNvSpPr>
              <a:spLocks noChangeArrowheads="1"/>
            </p:cNvSpPr>
            <p:nvPr/>
          </p:nvSpPr>
          <p:spPr bwMode="auto">
            <a:xfrm>
              <a:off x="7158746" y="32774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150" name="Oval 6"/>
            <p:cNvSpPr>
              <a:spLocks noChangeArrowheads="1"/>
            </p:cNvSpPr>
            <p:nvPr/>
          </p:nvSpPr>
          <p:spPr bwMode="auto">
            <a:xfrm>
              <a:off x="7161063" y="42879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151" name="TextBox 30"/>
            <p:cNvSpPr txBox="1"/>
            <p:nvPr/>
          </p:nvSpPr>
          <p:spPr>
            <a:xfrm>
              <a:off x="5715244" y="3653674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20</a:t>
              </a:r>
            </a:p>
          </p:txBody>
        </p:sp>
        <p:cxnSp>
          <p:nvCxnSpPr>
            <p:cNvPr id="152" name="Straight Arrow Connector 151"/>
            <p:cNvCxnSpPr>
              <a:cxnSpLocks noChangeShapeType="1"/>
              <a:stCxn id="159" idx="6"/>
              <a:endCxn id="158" idx="2"/>
            </p:cNvCxnSpPr>
            <p:nvPr/>
          </p:nvCxnSpPr>
          <p:spPr bwMode="auto">
            <a:xfrm>
              <a:off x="5895330" y="2317298"/>
              <a:ext cx="1137310" cy="6840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3" name="TextBox 152"/>
            <p:cNvSpPr txBox="1"/>
            <p:nvPr/>
          </p:nvSpPr>
          <p:spPr>
            <a:xfrm>
              <a:off x="6300074" y="199531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154" name="Straight Arrow Connector 153"/>
            <p:cNvCxnSpPr>
              <a:cxnSpLocks noChangeShapeType="1"/>
              <a:stCxn id="159" idx="7"/>
              <a:endCxn id="160" idx="3"/>
            </p:cNvCxnSpPr>
            <p:nvPr/>
          </p:nvCxnSpPr>
          <p:spPr bwMode="auto">
            <a:xfrm flipV="1">
              <a:off x="5816077" y="1505933"/>
              <a:ext cx="518768" cy="625873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5" name="Straight Arrow Connector 154"/>
            <p:cNvCxnSpPr>
              <a:cxnSpLocks noChangeShapeType="1"/>
              <a:stCxn id="158" idx="1"/>
              <a:endCxn id="160" idx="5"/>
            </p:cNvCxnSpPr>
            <p:nvPr/>
          </p:nvCxnSpPr>
          <p:spPr bwMode="auto">
            <a:xfrm flipH="1" flipV="1">
              <a:off x="6738125" y="1505933"/>
              <a:ext cx="378036" cy="694275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6" name="TextBox 155"/>
            <p:cNvSpPr txBox="1"/>
            <p:nvPr/>
          </p:nvSpPr>
          <p:spPr>
            <a:xfrm>
              <a:off x="5806467" y="148019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6904390" y="153201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158" name="Oval 157"/>
            <p:cNvSpPr>
              <a:spLocks noChangeArrowheads="1"/>
            </p:cNvSpPr>
            <p:nvPr/>
          </p:nvSpPr>
          <p:spPr bwMode="auto">
            <a:xfrm>
              <a:off x="7032640" y="2123376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59" name="Oval 158"/>
            <p:cNvSpPr>
              <a:spLocks noChangeArrowheads="1"/>
            </p:cNvSpPr>
            <p:nvPr/>
          </p:nvSpPr>
          <p:spPr bwMode="auto">
            <a:xfrm>
              <a:off x="5354156" y="2054974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6251323" y="1058119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716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Start</a:t>
            </a:r>
            <a:r>
              <a:rPr lang="en-US" dirty="0"/>
              <a:t> from the </a:t>
            </a:r>
            <a:r>
              <a:rPr lang="en-US" dirty="0" smtClean="0"/>
              <a:t>initial node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Enqueue</a:t>
            </a:r>
            <a:r>
              <a:rPr lang="en-US" dirty="0"/>
              <a:t> all edges 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 smtClean="0"/>
              <a:t> </a:t>
            </a:r>
            <a:r>
              <a:rPr lang="en-US" dirty="0"/>
              <a:t>to other graph </a:t>
            </a:r>
            <a:r>
              <a:rPr lang="en-US" dirty="0" smtClean="0"/>
              <a:t>nodes: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AD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Spanning tree </a:t>
            </a:r>
            <a:r>
              <a:rPr lang="en-US" dirty="0" smtClean="0"/>
              <a:t>=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 smtClean="0"/>
              <a:t>}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queue </a:t>
            </a:r>
            <a:r>
              <a:rPr lang="en-US" dirty="0" smtClean="0"/>
              <a:t>=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 smtClean="0">
                <a:sym typeface="Wingdings" panose="05000000000000000000" pitchFamily="2" charset="2"/>
              </a:rPr>
              <a:t>=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AD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dirty="0" smtClean="0"/>
              <a:t>}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Algorithm – Step #1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112585" y="4309447"/>
            <a:ext cx="5960477" cy="1938953"/>
            <a:chOff x="3884761" y="3755315"/>
            <a:chExt cx="5960477" cy="1938953"/>
          </a:xfrm>
        </p:grpSpPr>
        <p:sp>
          <p:nvSpPr>
            <p:cNvPr id="30" name="TextBox 30"/>
            <p:cNvSpPr txBox="1"/>
            <p:nvPr/>
          </p:nvSpPr>
          <p:spPr>
            <a:xfrm>
              <a:off x="3884761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762652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2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959023" y="4702840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6236063" y="3904749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105" name="Straight Arrow Connector 104"/>
            <p:cNvCxnSpPr>
              <a:cxnSpLocks noChangeShapeType="1"/>
              <a:stCxn id="112" idx="6"/>
              <a:endCxn id="111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06" name="TextBox 105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107" name="Straight Arrow Connector 106"/>
            <p:cNvCxnSpPr>
              <a:cxnSpLocks noChangeShapeType="1"/>
              <a:stCxn id="112" idx="7"/>
              <a:endCxn id="113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08" name="Straight Arrow Connector 107"/>
            <p:cNvCxnSpPr>
              <a:cxnSpLocks noChangeShapeType="1"/>
              <a:stCxn id="111" idx="1"/>
              <a:endCxn id="113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09" name="TextBox 108"/>
            <p:cNvSpPr txBox="1"/>
            <p:nvPr/>
          </p:nvSpPr>
          <p:spPr>
            <a:xfrm>
              <a:off x="8114370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111" name="Oval 110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2" name="Oval 111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" name="Oval 112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1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 smtClean="0"/>
              <a:t>} and add it to the tree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Enqueue</a:t>
            </a:r>
            <a:r>
              <a:rPr lang="en-US" dirty="0" smtClean="0"/>
              <a:t> </a:t>
            </a:r>
            <a:r>
              <a:rPr lang="en-US" dirty="0"/>
              <a:t>all edges </a:t>
            </a:r>
            <a:r>
              <a:rPr lang="en-US" dirty="0" smtClean="0"/>
              <a:t>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</a:t>
            </a:r>
            <a:r>
              <a:rPr lang="en-US" dirty="0" smtClean="0"/>
              <a:t> to other </a:t>
            </a:r>
            <a:r>
              <a:rPr lang="en-US" dirty="0"/>
              <a:t>graph </a:t>
            </a:r>
            <a:r>
              <a:rPr lang="en-US" dirty="0" smtClean="0"/>
              <a:t>nodes: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Spanning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tree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 smtClean="0"/>
              <a:t>}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Priority queue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AD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dirty="0" smtClean="0"/>
              <a:t>}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#2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3112585" y="4309447"/>
            <a:ext cx="5960477" cy="1938953"/>
            <a:chOff x="3884761" y="3755315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884761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62652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959023" y="4702840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6236063" y="3904749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8114370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582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 smtClean="0"/>
              <a:t>} and add it to the tree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Enqueue</a:t>
            </a:r>
            <a:r>
              <a:rPr lang="en-US" dirty="0" smtClean="0"/>
              <a:t> </a:t>
            </a:r>
            <a:r>
              <a:rPr lang="en-US" dirty="0"/>
              <a:t>all edges </a:t>
            </a:r>
            <a:r>
              <a:rPr lang="en-US" dirty="0" smtClean="0"/>
              <a:t>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</a:t>
            </a:r>
            <a:r>
              <a:rPr lang="en-US" dirty="0" smtClean="0"/>
              <a:t> to </a:t>
            </a:r>
            <a:r>
              <a:rPr lang="en-US" dirty="0"/>
              <a:t>other graph </a:t>
            </a:r>
            <a:r>
              <a:rPr lang="en-US" dirty="0" smtClean="0"/>
              <a:t>nodes: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DC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Spanning tree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 smtClean="0"/>
              <a:t>} 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queue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DE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 smtClean="0"/>
              <a:t>},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AD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CD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dirty="0" smtClean="0"/>
              <a:t>}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#3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3112585" y="4309447"/>
            <a:ext cx="5960477" cy="1938953"/>
            <a:chOff x="3884761" y="3755315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884761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62652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959023" y="4702840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6236063" y="3904749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8114370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355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 smtClean="0"/>
              <a:t>} and add it to the tree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Enqueue</a:t>
            </a:r>
            <a:r>
              <a:rPr lang="en-US" dirty="0" smtClean="0"/>
              <a:t> </a:t>
            </a:r>
            <a:r>
              <a:rPr lang="en-US" dirty="0"/>
              <a:t>all edges </a:t>
            </a:r>
            <a:r>
              <a:rPr lang="en-US" dirty="0" smtClean="0"/>
              <a:t>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dirty="0" smtClean="0"/>
              <a:t> to </a:t>
            </a:r>
            <a:r>
              <a:rPr lang="en-US" dirty="0"/>
              <a:t>other graph </a:t>
            </a:r>
            <a:r>
              <a:rPr lang="en-US" dirty="0" smtClean="0"/>
              <a:t>nodes: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Spanning tree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 smtClean="0"/>
              <a:t>}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queue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DE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 smtClean="0"/>
              <a:t>},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AD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CD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dirty="0" smtClean="0"/>
              <a:t>}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#4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3112585" y="4309447"/>
            <a:ext cx="5960477" cy="1938953"/>
            <a:chOff x="3884761" y="3755315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884761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62652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959023" y="4702840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6236063" y="3904749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8114370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489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5504000"/>
            <a:ext cx="10363200" cy="820600"/>
          </a:xfrm>
        </p:spPr>
        <p:txBody>
          <a:bodyPr/>
          <a:lstStyle/>
          <a:p>
            <a:r>
              <a:rPr lang="en-US" dirty="0" smtClean="0"/>
              <a:t>Minimum Spanning </a:t>
            </a:r>
            <a:r>
              <a:rPr lang="en-US" dirty="0"/>
              <a:t>Tree (MST)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41812" y="1371600"/>
            <a:ext cx="3200400" cy="3461028"/>
          </a:xfrm>
          <a:prstGeom prst="roundRect">
            <a:avLst>
              <a:gd name="adj" fmla="val 877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perspectiveLef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47013">
            <a:off x="231757" y="1829004"/>
            <a:ext cx="3750474" cy="2546220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0134" y="2057400"/>
            <a:ext cx="4356878" cy="208942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92420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 and add it to the tree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Enqueue</a:t>
            </a:r>
            <a:r>
              <a:rPr lang="en-US" dirty="0" smtClean="0"/>
              <a:t> </a:t>
            </a:r>
            <a:r>
              <a:rPr lang="en-US" dirty="0"/>
              <a:t>all edges </a:t>
            </a:r>
            <a:r>
              <a:rPr lang="en-US" dirty="0" smtClean="0"/>
              <a:t>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/>
              <a:t> to </a:t>
            </a:r>
            <a:r>
              <a:rPr lang="en-US" dirty="0"/>
              <a:t>other graph </a:t>
            </a:r>
            <a:r>
              <a:rPr lang="en-US" dirty="0" smtClean="0"/>
              <a:t>nodes: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EF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Spanning tree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 smtClean="0"/>
              <a:t>},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queue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DE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 smtClean="0"/>
              <a:t>},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AD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dirty="0"/>
              <a:t>},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EF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CD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dirty="0" smtClean="0"/>
              <a:t>}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#5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3112585" y="4309447"/>
            <a:ext cx="5960477" cy="1938953"/>
            <a:chOff x="3884761" y="3755315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884761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62652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959023" y="4702840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6236063" y="3904749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8114370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950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DE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 smtClean="0"/>
              <a:t>} </a:t>
            </a:r>
          </a:p>
          <a:p>
            <a:pPr lvl="1"/>
            <a:r>
              <a:rPr lang="en-US" dirty="0" smtClean="0"/>
              <a:t>It would create a loop in the spanning tree </a:t>
            </a:r>
            <a:r>
              <a:rPr lang="en-US" dirty="0" smtClean="0">
                <a:sym typeface="Wingdings" panose="05000000000000000000" pitchFamily="2" charset="2"/>
              </a:rPr>
              <a:t> skip it</a:t>
            </a:r>
            <a:endParaRPr lang="en-US" dirty="0" smtClean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Spanning tree </a:t>
            </a:r>
            <a:r>
              <a:rPr lang="en-US" dirty="0"/>
              <a:t>=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/>
              <a:t>}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Priority queue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AD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EF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CD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dirty="0" smtClean="0"/>
              <a:t>}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#6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3112585" y="4309447"/>
            <a:ext cx="5960477" cy="1938953"/>
            <a:chOff x="3884761" y="3755315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884761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62652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959023" y="4702840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6236063" y="3904749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8114370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606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dirty="0" smtClean="0"/>
              <a:t>} </a:t>
            </a:r>
          </a:p>
          <a:p>
            <a:pPr lvl="1"/>
            <a:r>
              <a:rPr lang="en-US" dirty="0" smtClean="0"/>
              <a:t>It would create a loop in the spanning tree </a:t>
            </a:r>
            <a:r>
              <a:rPr lang="en-US" dirty="0" smtClean="0">
                <a:sym typeface="Wingdings" panose="05000000000000000000" pitchFamily="2" charset="2"/>
              </a:rPr>
              <a:t> skip it</a:t>
            </a:r>
            <a:endParaRPr lang="en-US" dirty="0" smtClean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Spanning tree </a:t>
            </a:r>
            <a:r>
              <a:rPr lang="en-US" dirty="0"/>
              <a:t>=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/>
              <a:t>}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Priority queue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EF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CD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dirty="0" smtClean="0"/>
              <a:t>}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#7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3112585" y="4309447"/>
            <a:ext cx="5960477" cy="1938953"/>
            <a:chOff x="3884761" y="3755315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884761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62652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959023" y="4702840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6236063" y="3904749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8114370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296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EF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dirty="0" smtClean="0"/>
              <a:t>}</a:t>
            </a:r>
            <a:r>
              <a:rPr lang="en-US" dirty="0"/>
              <a:t> and add it to the </a:t>
            </a:r>
            <a:r>
              <a:rPr lang="en-US" dirty="0" smtClean="0"/>
              <a:t>tree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Enqueue</a:t>
            </a:r>
            <a:r>
              <a:rPr lang="en-US" dirty="0"/>
              <a:t> all edges 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 smtClean="0"/>
              <a:t> </a:t>
            </a:r>
            <a:r>
              <a:rPr lang="en-US" dirty="0"/>
              <a:t>to other graph nodes</a:t>
            </a:r>
            <a:r>
              <a:rPr lang="en-US" dirty="0" smtClean="0"/>
              <a:t>: no such edges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Spanning tree </a:t>
            </a:r>
            <a:r>
              <a:rPr lang="en-US" dirty="0"/>
              <a:t>=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},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EF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dirty="0"/>
              <a:t>}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queue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CD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dirty="0" smtClean="0"/>
              <a:t>}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#8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112585" y="4309447"/>
            <a:ext cx="5960477" cy="1938953"/>
            <a:chOff x="3112585" y="4309447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112585" y="514422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990476" y="5594258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3714750" y="5062930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186847" y="525697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32948" y="5118823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5463887" y="445888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092947" y="4309447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150442" y="5104661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4914419" y="4932768"/>
              <a:ext cx="35544" cy="740066"/>
            </a:xfrm>
            <a:prstGeom prst="line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213036" y="5182836"/>
              <a:ext cx="2317" cy="476695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3728590" y="5951815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3658599" y="4835630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197937" y="4665862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3445071" y="4913806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3741639" y="4646900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174604" y="43799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161554" y="57145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4630901" y="43989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4666447" y="56728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5929519" y="46490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5931836" y="56595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4486017" y="502527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7533290" y="5921855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7802478" y="5536588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7454037" y="5074506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226880" y="5074506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7342194" y="5137117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379498" y="51005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8502739" y="565953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6992116" y="5659531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7740079" y="462669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264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CD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dirty="0"/>
              <a:t>}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It </a:t>
            </a:r>
            <a:r>
              <a:rPr lang="en-US" dirty="0"/>
              <a:t>would create a loop in the spanning tree </a:t>
            </a:r>
            <a:r>
              <a:rPr lang="en-US" dirty="0">
                <a:sym typeface="Wingdings" panose="05000000000000000000" pitchFamily="2" charset="2"/>
              </a:rPr>
              <a:t> skip it</a:t>
            </a:r>
            <a:endParaRPr lang="en-US" dirty="0"/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Spanning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tree </a:t>
            </a:r>
            <a:r>
              <a:rPr lang="en-US" dirty="0"/>
              <a:t>=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AB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BD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AC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/>
              <a:t>},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CE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},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EF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dirty="0"/>
              <a:t>}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queue </a:t>
            </a:r>
            <a:r>
              <a:rPr lang="en-US" dirty="0"/>
              <a:t>= </a:t>
            </a:r>
            <a:r>
              <a:rPr lang="en-US" dirty="0" smtClean="0"/>
              <a:t>{ }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/>
              <a:t>stop the algorithm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#9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3112585" y="4309447"/>
            <a:ext cx="5960477" cy="1938953"/>
            <a:chOff x="3884761" y="3755315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884761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62652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959023" y="4702840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6236063" y="3904749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8114370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645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Start</a:t>
            </a:r>
            <a:r>
              <a:rPr lang="en-US" dirty="0"/>
              <a:t> from the initial node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Enqueue</a:t>
            </a:r>
            <a:r>
              <a:rPr lang="en-US" dirty="0"/>
              <a:t> all edges 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 smtClean="0"/>
              <a:t> </a:t>
            </a:r>
            <a:r>
              <a:rPr lang="en-US" dirty="0"/>
              <a:t>to other graph nodes: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GI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Spanning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tree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 smtClean="0"/>
              <a:t>}</a:t>
            </a:r>
            <a:endParaRPr lang="en-US" dirty="0"/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queue </a:t>
            </a:r>
            <a:r>
              <a:rPr lang="en-US" dirty="0"/>
              <a:t>=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GH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 smtClean="0"/>
              <a:t>},</a:t>
            </a:r>
            <a:r>
              <a:rPr lang="en-US" dirty="0"/>
              <a:t>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GI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dirty="0" smtClean="0"/>
              <a:t>}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#10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112585" y="4309447"/>
            <a:ext cx="5960477" cy="1938953"/>
            <a:chOff x="3112585" y="4309447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112585" y="514422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990476" y="5594258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3714750" y="5062930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186847" y="525697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32948" y="5118823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5463887" y="445888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092947" y="4309447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150442" y="5104661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4914419" y="4932768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213036" y="5182836"/>
              <a:ext cx="2317" cy="476695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3728590" y="5951815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3658599" y="4835630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197937" y="4665862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3445071" y="4913806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3741639" y="4646900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174604" y="43799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161554" y="57145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4630901" y="43989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4666447" y="56728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5929519" y="46490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5931836" y="56595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4486017" y="502527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7533290" y="5921855"/>
              <a:ext cx="969449" cy="1"/>
            </a:xfrm>
            <a:prstGeom prst="straightConnector1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68" name="TextBox 67"/>
            <p:cNvSpPr txBox="1"/>
            <p:nvPr/>
          </p:nvSpPr>
          <p:spPr>
            <a:xfrm>
              <a:off x="7802478" y="5536588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7454037" y="5074506"/>
              <a:ext cx="369564" cy="661858"/>
            </a:xfrm>
            <a:prstGeom prst="straightConnector1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226880" y="5074506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7342194" y="5137117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379498" y="51005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8502739" y="565953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6992116" y="5659531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7740079" y="462669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030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GH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 smtClean="0"/>
              <a:t>} </a:t>
            </a:r>
            <a:r>
              <a:rPr lang="en-US" dirty="0"/>
              <a:t>and add it to the tree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Enqueue</a:t>
            </a:r>
            <a:r>
              <a:rPr lang="en-US" dirty="0"/>
              <a:t> all edges 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 smtClean="0"/>
              <a:t> </a:t>
            </a:r>
            <a:r>
              <a:rPr lang="en-US" dirty="0"/>
              <a:t>to other graph nodes: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HI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Spanning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tree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dirty="0" smtClean="0"/>
              <a:t>},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GH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/>
              <a:t>}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queue </a:t>
            </a:r>
            <a:r>
              <a:rPr lang="en-US" dirty="0"/>
              <a:t>=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HI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GI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dirty="0" smtClean="0"/>
              <a:t>}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#11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112585" y="4309447"/>
            <a:ext cx="5960477" cy="1938953"/>
            <a:chOff x="3112585" y="4309447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112585" y="514422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990476" y="5594258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3714750" y="5062930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186847" y="525697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32948" y="5118823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5463887" y="445888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092947" y="4309447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150442" y="5104661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4914419" y="4932768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213036" y="5182836"/>
              <a:ext cx="2317" cy="476695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3728590" y="5951815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3658599" y="4835630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197937" y="4665862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3445071" y="4913806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3741639" y="4646900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174604" y="43799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161554" y="57145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4630901" y="43989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4666447" y="56728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5929519" y="46490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5931836" y="56595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4486017" y="502527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7533290" y="5921855"/>
              <a:ext cx="969449" cy="1"/>
            </a:xfrm>
            <a:prstGeom prst="straightConnector1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68" name="TextBox 67"/>
            <p:cNvSpPr txBox="1"/>
            <p:nvPr/>
          </p:nvSpPr>
          <p:spPr>
            <a:xfrm>
              <a:off x="7802478" y="5536588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7454037" y="5074506"/>
              <a:ext cx="369564" cy="66185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226880" y="5074506"/>
              <a:ext cx="359381" cy="661859"/>
            </a:xfrm>
            <a:prstGeom prst="straightConnector1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71" name="TextBox 70"/>
            <p:cNvSpPr txBox="1"/>
            <p:nvPr/>
          </p:nvSpPr>
          <p:spPr>
            <a:xfrm>
              <a:off x="7342194" y="5137117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379498" y="51005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8502739" y="565953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6992116" y="5659531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7740079" y="462669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917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HI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 </a:t>
            </a:r>
            <a:r>
              <a:rPr lang="en-US" dirty="0"/>
              <a:t>and add it to the tree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Enqueue</a:t>
            </a:r>
            <a:r>
              <a:rPr lang="en-US" dirty="0"/>
              <a:t> all edges from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 smtClean="0"/>
              <a:t> </a:t>
            </a:r>
            <a:r>
              <a:rPr lang="en-US" dirty="0"/>
              <a:t>to other graph nodes: no such edges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Spanning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tree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dirty="0" smtClean="0"/>
              <a:t>},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GH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HI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</a:t>
            </a:r>
            <a:endParaRPr lang="en-US" dirty="0"/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queue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GI </a:t>
            </a:r>
            <a:r>
              <a:rPr lang="en-US" dirty="0">
                <a:sym typeface="Wingdings" panose="05000000000000000000" pitchFamily="2" charset="2"/>
              </a:rPr>
              <a:t>=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dirty="0" smtClean="0"/>
              <a:t>}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#12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112585" y="4309447"/>
            <a:ext cx="5960477" cy="1938953"/>
            <a:chOff x="3112585" y="4309447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112585" y="514422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990476" y="5594258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3714750" y="5062930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186847" y="525697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32948" y="5118823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5463887" y="445888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092947" y="4309447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150442" y="5104661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4914419" y="4932768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213036" y="5182836"/>
              <a:ext cx="2317" cy="476695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3728590" y="5951815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3658599" y="4835630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197937" y="4665862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3445071" y="4913806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3741639" y="4646900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174604" y="43799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161554" y="57145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4630901" y="43989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4666447" y="56728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5929519" y="46490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5931836" y="56595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4486017" y="502527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7533290" y="5921855"/>
              <a:ext cx="969449" cy="1"/>
            </a:xfrm>
            <a:prstGeom prst="straightConnector1">
              <a:avLst/>
            </a:prstGeom>
            <a:noFill/>
            <a:ln w="762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68" name="TextBox 67"/>
            <p:cNvSpPr txBox="1"/>
            <p:nvPr/>
          </p:nvSpPr>
          <p:spPr>
            <a:xfrm>
              <a:off x="7802478" y="5536588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7454037" y="5074506"/>
              <a:ext cx="369564" cy="66185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226880" y="5074506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7342194" y="5137117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379498" y="51005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8502739" y="565953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6992116" y="5659531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7740079" y="462669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080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Dequeue the shortest edge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GI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 </a:t>
            </a:r>
            <a:r>
              <a:rPr lang="en-US" dirty="0"/>
              <a:t>and add it to the tree</a:t>
            </a:r>
          </a:p>
          <a:p>
            <a:pPr lvl="1"/>
            <a:r>
              <a:rPr lang="en-US" dirty="0"/>
              <a:t>It would create a loop in the spanning tree </a:t>
            </a:r>
            <a:r>
              <a:rPr lang="en-US" dirty="0">
                <a:sym typeface="Wingdings" panose="05000000000000000000" pitchFamily="2" charset="2"/>
              </a:rPr>
              <a:t> skip it</a:t>
            </a:r>
            <a:endParaRPr lang="en-US" dirty="0"/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Spanning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tree </a:t>
            </a:r>
            <a:r>
              <a:rPr lang="en-US" dirty="0"/>
              <a:t>= </a:t>
            </a:r>
            <a:r>
              <a:rPr lang="en-US" dirty="0" smtClean="0"/>
              <a:t>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dirty="0" smtClean="0"/>
              <a:t>}, </a:t>
            </a: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GH </a:t>
            </a:r>
            <a:r>
              <a:rPr lang="en-US" dirty="0"/>
              <a:t>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 smtClean="0"/>
              <a:t>}, {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HI </a:t>
            </a:r>
            <a:r>
              <a:rPr lang="en-US" dirty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 smtClean="0"/>
              <a:t>}</a:t>
            </a:r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Priority queue </a:t>
            </a:r>
            <a:r>
              <a:rPr lang="en-US" dirty="0"/>
              <a:t>= { }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stop the algorithm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</a:t>
            </a:r>
            <a:r>
              <a:rPr lang="en-US" dirty="0"/>
              <a:t>Algorithm – Step </a:t>
            </a:r>
            <a:r>
              <a:rPr lang="en-US" dirty="0" smtClean="0"/>
              <a:t>#13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112585" y="4309447"/>
            <a:ext cx="5960477" cy="1938953"/>
            <a:chOff x="3112585" y="4309447"/>
            <a:chExt cx="5960477" cy="1938953"/>
          </a:xfrm>
        </p:grpSpPr>
        <p:sp>
          <p:nvSpPr>
            <p:cNvPr id="31" name="TextBox 30"/>
            <p:cNvSpPr txBox="1"/>
            <p:nvPr/>
          </p:nvSpPr>
          <p:spPr>
            <a:xfrm>
              <a:off x="3112585" y="514422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990476" y="5594258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3714750" y="5062930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6186847" y="525697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32948" y="5118823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5463887" y="445888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4092947" y="4309447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5" name="Straight Connector 44"/>
            <p:cNvCxnSpPr>
              <a:cxnSpLocks noChangeShapeType="1"/>
              <a:stCxn id="63" idx="7"/>
              <a:endCxn id="64" idx="3"/>
            </p:cNvCxnSpPr>
            <p:nvPr/>
          </p:nvCxnSpPr>
          <p:spPr bwMode="auto">
            <a:xfrm flipV="1">
              <a:off x="5150442" y="5104661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3" idx="0"/>
              <a:endCxn id="62" idx="4"/>
            </p:cNvCxnSpPr>
            <p:nvPr/>
          </p:nvCxnSpPr>
          <p:spPr bwMode="auto">
            <a:xfrm flipH="1" flipV="1">
              <a:off x="4914419" y="4932768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65" idx="0"/>
              <a:endCxn id="64" idx="4"/>
            </p:cNvCxnSpPr>
            <p:nvPr/>
          </p:nvCxnSpPr>
          <p:spPr bwMode="auto">
            <a:xfrm flipH="1" flipV="1">
              <a:off x="6213036" y="5182836"/>
              <a:ext cx="2317" cy="476695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5" name="Straight Connector 54"/>
            <p:cNvCxnSpPr>
              <a:cxnSpLocks noChangeShapeType="1"/>
              <a:stCxn id="63" idx="2"/>
              <a:endCxn id="61" idx="6"/>
            </p:cNvCxnSpPr>
            <p:nvPr/>
          </p:nvCxnSpPr>
          <p:spPr bwMode="auto">
            <a:xfrm flipH="1">
              <a:off x="3728590" y="5951815"/>
              <a:ext cx="937857" cy="29679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6" name="Straight Connector 55"/>
            <p:cNvCxnSpPr>
              <a:cxnSpLocks noChangeShapeType="1"/>
              <a:stCxn id="63" idx="1"/>
              <a:endCxn id="60" idx="5"/>
            </p:cNvCxnSpPr>
            <p:nvPr/>
          </p:nvCxnSpPr>
          <p:spPr bwMode="auto">
            <a:xfrm flipH="1" flipV="1">
              <a:off x="3658599" y="4835630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7" name="Straight Connector 56"/>
            <p:cNvCxnSpPr>
              <a:cxnSpLocks noChangeShapeType="1"/>
              <a:stCxn id="62" idx="6"/>
              <a:endCxn id="64" idx="2"/>
            </p:cNvCxnSpPr>
            <p:nvPr/>
          </p:nvCxnSpPr>
          <p:spPr bwMode="auto">
            <a:xfrm>
              <a:off x="5197937" y="4665862"/>
              <a:ext cx="731581" cy="250068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8" name="Straight Connector 57"/>
            <p:cNvCxnSpPr>
              <a:cxnSpLocks noChangeShapeType="1"/>
              <a:stCxn id="61" idx="0"/>
              <a:endCxn id="60" idx="4"/>
            </p:cNvCxnSpPr>
            <p:nvPr/>
          </p:nvCxnSpPr>
          <p:spPr bwMode="auto">
            <a:xfrm flipV="1">
              <a:off x="3445071" y="4913806"/>
              <a:ext cx="13050" cy="800781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59" name="Straight Connector 58"/>
            <p:cNvCxnSpPr>
              <a:cxnSpLocks noChangeShapeType="1"/>
              <a:stCxn id="60" idx="6"/>
              <a:endCxn id="62" idx="2"/>
            </p:cNvCxnSpPr>
            <p:nvPr/>
          </p:nvCxnSpPr>
          <p:spPr bwMode="auto">
            <a:xfrm>
              <a:off x="3741639" y="4646900"/>
              <a:ext cx="889263" cy="18963"/>
            </a:xfrm>
            <a:prstGeom prst="lin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3174604" y="43799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161554" y="57145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4630901" y="43989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4666447" y="56728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4" name="Oval 6"/>
            <p:cNvSpPr>
              <a:spLocks noChangeArrowheads="1"/>
            </p:cNvSpPr>
            <p:nvPr/>
          </p:nvSpPr>
          <p:spPr bwMode="auto">
            <a:xfrm>
              <a:off x="5929519" y="46490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5931836" y="56595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4486017" y="502527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7" name="Straight Arrow Connector 66"/>
            <p:cNvCxnSpPr>
              <a:cxnSpLocks noChangeShapeType="1"/>
              <a:stCxn id="74" idx="6"/>
              <a:endCxn id="73" idx="2"/>
            </p:cNvCxnSpPr>
            <p:nvPr/>
          </p:nvCxnSpPr>
          <p:spPr bwMode="auto">
            <a:xfrm>
              <a:off x="7533290" y="5921855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68" name="TextBox 67"/>
            <p:cNvSpPr txBox="1"/>
            <p:nvPr/>
          </p:nvSpPr>
          <p:spPr>
            <a:xfrm>
              <a:off x="7802478" y="5536588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9" name="Straight Arrow Connector 68"/>
            <p:cNvCxnSpPr>
              <a:cxnSpLocks noChangeShapeType="1"/>
              <a:stCxn id="74" idx="7"/>
              <a:endCxn id="75" idx="3"/>
            </p:cNvCxnSpPr>
            <p:nvPr/>
          </p:nvCxnSpPr>
          <p:spPr bwMode="auto">
            <a:xfrm flipV="1">
              <a:off x="7454037" y="5074506"/>
              <a:ext cx="369564" cy="66185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73" idx="1"/>
              <a:endCxn id="75" idx="5"/>
            </p:cNvCxnSpPr>
            <p:nvPr/>
          </p:nvCxnSpPr>
          <p:spPr bwMode="auto">
            <a:xfrm flipH="1" flipV="1">
              <a:off x="8226880" y="5074506"/>
              <a:ext cx="359381" cy="66185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7342194" y="5137117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379498" y="51005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8502739" y="565953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6992116" y="5659531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7740079" y="4626692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442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Prim's Algorithm (with Priority Queue)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633454" y="1066800"/>
            <a:ext cx="10932958" cy="54168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spanningTreeNodes = Ø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 </a:t>
            </a:r>
            <a:r>
              <a:rPr lang="el-GR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ϵ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graphVertices)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(v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∉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spanningTreeNodes)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Prim(v)</a:t>
            </a:r>
          </a:p>
          <a:p>
            <a:pPr>
              <a:spcBef>
                <a:spcPts val="1200"/>
              </a:spcBef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Prim(startNode)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spanningTreeNodes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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startNode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var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priorityQueue = Ø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priorityQueue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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childEdges(startNode)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while (priorityQueue is not empty)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smallestEdge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priorityQueue.ExtractMin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if (smallestEdge connects tree node with non-tree node)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print smallestEdge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spanningTreeNodes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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smallestEdge.nonTreeNode      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priorityQueue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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childEdges(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smallestEdge.nonTreeNode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61212" y="1143000"/>
            <a:ext cx="4378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complexity: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(|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* log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8483906" y="1856096"/>
            <a:ext cx="2737514" cy="2743200"/>
            <a:chOff x="8497551" y="1752600"/>
            <a:chExt cx="2737514" cy="2743200"/>
          </a:xfrm>
        </p:grpSpPr>
        <p:sp>
          <p:nvSpPr>
            <p:cNvPr id="7" name="TextBox 30"/>
            <p:cNvSpPr txBox="1"/>
            <p:nvPr/>
          </p:nvSpPr>
          <p:spPr>
            <a:xfrm>
              <a:off x="8497551" y="3575941"/>
              <a:ext cx="237350" cy="279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Consolas" pitchFamily="49" charset="0"/>
                  <a:cs typeface="Consolas" pitchFamily="49" charset="0"/>
                </a:rPr>
                <a:t>4</a:t>
              </a:r>
            </a:p>
          </p:txBody>
        </p:sp>
        <p:sp>
          <p:nvSpPr>
            <p:cNvPr id="8" name="TextBox 30"/>
            <p:cNvSpPr txBox="1"/>
            <p:nvPr/>
          </p:nvSpPr>
          <p:spPr>
            <a:xfrm>
              <a:off x="9213016" y="3917279"/>
              <a:ext cx="237349" cy="279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Consolas" pitchFamily="49" charset="0"/>
                  <a:cs typeface="Consolas" pitchFamily="49" charset="0"/>
                </a:rPr>
                <a:t>2</a:t>
              </a:r>
            </a:p>
          </p:txBody>
        </p:sp>
        <p:sp>
          <p:nvSpPr>
            <p:cNvPr id="9" name="TextBox 30"/>
            <p:cNvSpPr txBox="1"/>
            <p:nvPr/>
          </p:nvSpPr>
          <p:spPr>
            <a:xfrm>
              <a:off x="8999378" y="3546309"/>
              <a:ext cx="237349" cy="279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10" name="TextBox 30"/>
            <p:cNvSpPr txBox="1"/>
            <p:nvPr/>
          </p:nvSpPr>
          <p:spPr>
            <a:xfrm>
              <a:off x="10901163" y="3633485"/>
              <a:ext cx="333902" cy="279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0253192" y="3522836"/>
              <a:ext cx="237349" cy="279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12" name="TextBox 30"/>
            <p:cNvSpPr txBox="1"/>
            <p:nvPr/>
          </p:nvSpPr>
          <p:spPr>
            <a:xfrm>
              <a:off x="10354646" y="3035206"/>
              <a:ext cx="237349" cy="279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13" name="TextBox 30"/>
            <p:cNvSpPr txBox="1"/>
            <p:nvPr/>
          </p:nvSpPr>
          <p:spPr>
            <a:xfrm>
              <a:off x="9278764" y="2901870"/>
              <a:ext cx="237349" cy="279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14" name="Straight Connector 13"/>
            <p:cNvCxnSpPr>
              <a:cxnSpLocks noChangeShapeType="1"/>
              <a:stCxn id="25" idx="7"/>
              <a:endCxn id="26" idx="3"/>
            </p:cNvCxnSpPr>
            <p:nvPr/>
          </p:nvCxnSpPr>
          <p:spPr bwMode="auto">
            <a:xfrm flipV="1">
              <a:off x="10111782" y="3579733"/>
              <a:ext cx="667987" cy="520519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5" name="Straight Connector 14"/>
            <p:cNvCxnSpPr>
              <a:cxnSpLocks noChangeShapeType="1"/>
              <a:stCxn id="25" idx="0"/>
              <a:endCxn id="24" idx="4"/>
            </p:cNvCxnSpPr>
            <p:nvPr/>
          </p:nvCxnSpPr>
          <p:spPr bwMode="auto">
            <a:xfrm flipH="1" flipV="1">
              <a:off x="9928907" y="3458592"/>
              <a:ext cx="27542" cy="576213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6" name="Straight Connector 15"/>
            <p:cNvCxnSpPr>
              <a:cxnSpLocks noChangeShapeType="1"/>
              <a:stCxn id="27" idx="0"/>
              <a:endCxn id="26" idx="4"/>
            </p:cNvCxnSpPr>
            <p:nvPr/>
          </p:nvCxnSpPr>
          <p:spPr bwMode="auto">
            <a:xfrm flipH="1" flipV="1">
              <a:off x="10935102" y="3642347"/>
              <a:ext cx="1795" cy="381804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7" name="Straight Connector 16"/>
            <p:cNvCxnSpPr>
              <a:cxnSpLocks noChangeShapeType="1"/>
              <a:stCxn id="25" idx="2"/>
              <a:endCxn id="23" idx="6"/>
            </p:cNvCxnSpPr>
            <p:nvPr/>
          </p:nvCxnSpPr>
          <p:spPr bwMode="auto">
            <a:xfrm flipH="1">
              <a:off x="9010101" y="4258253"/>
              <a:ext cx="726671" cy="23771"/>
            </a:xfrm>
            <a:prstGeom prst="line">
              <a:avLst/>
            </a:prstGeom>
            <a:noFill/>
            <a:ln w="5715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8" name="Straight Connector 17"/>
            <p:cNvCxnSpPr>
              <a:cxnSpLocks noChangeShapeType="1"/>
              <a:stCxn id="25" idx="1"/>
              <a:endCxn id="22" idx="5"/>
            </p:cNvCxnSpPr>
            <p:nvPr/>
          </p:nvCxnSpPr>
          <p:spPr bwMode="auto">
            <a:xfrm flipH="1" flipV="1">
              <a:off x="8955871" y="3364255"/>
              <a:ext cx="845242" cy="73599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9" name="Straight Connector 18"/>
            <p:cNvCxnSpPr>
              <a:cxnSpLocks noChangeShapeType="1"/>
              <a:stCxn id="24" idx="6"/>
              <a:endCxn id="26" idx="2"/>
            </p:cNvCxnSpPr>
            <p:nvPr/>
          </p:nvCxnSpPr>
          <p:spPr bwMode="auto">
            <a:xfrm>
              <a:off x="10148582" y="3244817"/>
              <a:ext cx="566845" cy="183754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0" name="Straight Connector 19"/>
            <p:cNvCxnSpPr>
              <a:cxnSpLocks noChangeShapeType="1"/>
              <a:stCxn id="23" idx="0"/>
              <a:endCxn id="22" idx="4"/>
            </p:cNvCxnSpPr>
            <p:nvPr/>
          </p:nvCxnSpPr>
          <p:spPr bwMode="auto">
            <a:xfrm flipV="1">
              <a:off x="8790425" y="3426870"/>
              <a:ext cx="10111" cy="641378"/>
            </a:xfrm>
            <a:prstGeom prst="line">
              <a:avLst/>
            </a:prstGeom>
            <a:noFill/>
            <a:ln w="5715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1" name="Straight Connector 20"/>
            <p:cNvCxnSpPr>
              <a:cxnSpLocks noChangeShapeType="1"/>
              <a:stCxn id="22" idx="6"/>
              <a:endCxn id="24" idx="2"/>
            </p:cNvCxnSpPr>
            <p:nvPr/>
          </p:nvCxnSpPr>
          <p:spPr bwMode="auto">
            <a:xfrm>
              <a:off x="9020213" y="3213094"/>
              <a:ext cx="689018" cy="31723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22" name="Oval 6"/>
            <p:cNvSpPr>
              <a:spLocks noChangeArrowheads="1"/>
            </p:cNvSpPr>
            <p:nvPr/>
          </p:nvSpPr>
          <p:spPr bwMode="auto">
            <a:xfrm>
              <a:off x="8580861" y="2999317"/>
              <a:ext cx="439351" cy="42755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5715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0</a:t>
              </a:r>
              <a:endPara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8570750" y="4068248"/>
              <a:ext cx="439351" cy="42755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5715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5</a:t>
              </a:r>
              <a:endPara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4" name="Oval 6"/>
            <p:cNvSpPr>
              <a:spLocks noChangeArrowheads="1"/>
            </p:cNvSpPr>
            <p:nvPr/>
          </p:nvSpPr>
          <p:spPr bwMode="auto">
            <a:xfrm>
              <a:off x="9709231" y="3031040"/>
              <a:ext cx="439351" cy="42755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8</a:t>
              </a:r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Oval 6"/>
            <p:cNvSpPr>
              <a:spLocks noChangeArrowheads="1"/>
            </p:cNvSpPr>
            <p:nvPr/>
          </p:nvSpPr>
          <p:spPr bwMode="auto">
            <a:xfrm>
              <a:off x="9736773" y="4034806"/>
              <a:ext cx="439351" cy="44689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5715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</a:t>
              </a:r>
              <a:endPara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Oval 6"/>
            <p:cNvSpPr>
              <a:spLocks noChangeArrowheads="1"/>
            </p:cNvSpPr>
            <p:nvPr/>
          </p:nvSpPr>
          <p:spPr bwMode="auto">
            <a:xfrm>
              <a:off x="10715427" y="3214794"/>
              <a:ext cx="439351" cy="42755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7" name="Oval 6"/>
            <p:cNvSpPr>
              <a:spLocks noChangeArrowheads="1"/>
            </p:cNvSpPr>
            <p:nvPr/>
          </p:nvSpPr>
          <p:spPr bwMode="auto">
            <a:xfrm>
              <a:off x="10717223" y="4024152"/>
              <a:ext cx="439351" cy="42755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</a:t>
              </a:r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TextBox 30"/>
            <p:cNvSpPr txBox="1"/>
            <p:nvPr/>
          </p:nvSpPr>
          <p:spPr>
            <a:xfrm>
              <a:off x="9528732" y="3516149"/>
              <a:ext cx="333902" cy="279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29" name="Straight Arrow Connector 28"/>
            <p:cNvCxnSpPr>
              <a:cxnSpLocks noChangeShapeType="1"/>
              <a:stCxn id="36" idx="6"/>
              <a:endCxn id="35" idx="2"/>
            </p:cNvCxnSpPr>
            <p:nvPr/>
          </p:nvCxnSpPr>
          <p:spPr bwMode="auto">
            <a:xfrm>
              <a:off x="9542534" y="2573345"/>
              <a:ext cx="839641" cy="11280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>
              <a:off x="9793826" y="2312735"/>
              <a:ext cx="339325" cy="2958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31" name="Straight Arrow Connector 30"/>
            <p:cNvCxnSpPr>
              <a:cxnSpLocks noChangeShapeType="1"/>
              <a:stCxn id="36" idx="7"/>
              <a:endCxn id="37" idx="3"/>
            </p:cNvCxnSpPr>
            <p:nvPr/>
          </p:nvCxnSpPr>
          <p:spPr bwMode="auto">
            <a:xfrm flipV="1">
              <a:off x="9481127" y="2111272"/>
              <a:ext cx="377123" cy="313505"/>
            </a:xfrm>
            <a:prstGeom prst="straightConnector1">
              <a:avLst/>
            </a:prstGeom>
            <a:noFill/>
            <a:ln w="5715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2" name="Straight Arrow Connector 31"/>
            <p:cNvCxnSpPr>
              <a:cxnSpLocks noChangeShapeType="1"/>
              <a:stCxn id="35" idx="1"/>
              <a:endCxn id="37" idx="5"/>
            </p:cNvCxnSpPr>
            <p:nvPr/>
          </p:nvCxnSpPr>
          <p:spPr bwMode="auto">
            <a:xfrm flipH="1" flipV="1">
              <a:off x="10170720" y="2111272"/>
              <a:ext cx="276170" cy="426308"/>
            </a:xfrm>
            <a:prstGeom prst="straightConnector1">
              <a:avLst/>
            </a:prstGeom>
            <a:noFill/>
            <a:ln w="5715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3" name="TextBox 32"/>
            <p:cNvSpPr txBox="1"/>
            <p:nvPr/>
          </p:nvSpPr>
          <p:spPr>
            <a:xfrm>
              <a:off x="9452532" y="1937428"/>
              <a:ext cx="241205" cy="2958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82076" y="2036687"/>
              <a:ext cx="241205" cy="2958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10382175" y="2476042"/>
              <a:ext cx="441898" cy="420211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5715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9123221" y="2363239"/>
              <a:ext cx="419313" cy="42021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5715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4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7" name="Oval 36"/>
            <p:cNvSpPr>
              <a:spLocks noChangeArrowheads="1"/>
            </p:cNvSpPr>
            <p:nvPr/>
          </p:nvSpPr>
          <p:spPr bwMode="auto">
            <a:xfrm>
              <a:off x="9793536" y="1752600"/>
              <a:ext cx="441898" cy="420211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5715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709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Spanning tree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Subgraph without cycles (tree)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Connects all vertices together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dirty="0" smtClean="0"/>
              <a:t>All connected graphs have a</a:t>
            </a:r>
            <a:br>
              <a:rPr lang="en-US" dirty="0" smtClean="0"/>
            </a:br>
            <a:r>
              <a:rPr lang="en-US" dirty="0" smtClean="0"/>
              <a:t>spanning tree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dirty="0" smtClean="0"/>
              <a:t>All undirected graphs have</a:t>
            </a:r>
            <a:br>
              <a:rPr lang="en-US" dirty="0" smtClean="0"/>
            </a:b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spanning forest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Spanning </a:t>
            </a:r>
            <a:r>
              <a:rPr lang="en-US" dirty="0" smtClean="0"/>
              <a:t>Tree</a:t>
            </a:r>
            <a:endParaRPr lang="en-US" dirty="0"/>
          </a:p>
        </p:txBody>
      </p:sp>
      <p:cxnSp>
        <p:nvCxnSpPr>
          <p:cNvPr id="11" name="Straight Arrow Connector 10"/>
          <p:cNvCxnSpPr>
            <a:cxnSpLocks noChangeShapeType="1"/>
            <a:stCxn id="7" idx="7"/>
            <a:endCxn id="8" idx="3"/>
          </p:cNvCxnSpPr>
          <p:nvPr/>
        </p:nvCxnSpPr>
        <p:spPr bwMode="auto">
          <a:xfrm flipV="1">
            <a:off x="9708005" y="3092783"/>
            <a:ext cx="693986" cy="468583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12" name="Straight Arrow Connector 11"/>
          <p:cNvCxnSpPr>
            <a:cxnSpLocks noChangeShapeType="1"/>
            <a:stCxn id="9" idx="6"/>
            <a:endCxn id="8" idx="1"/>
          </p:cNvCxnSpPr>
          <p:nvPr/>
        </p:nvCxnSpPr>
        <p:spPr bwMode="auto">
          <a:xfrm>
            <a:off x="9562007" y="2411628"/>
            <a:ext cx="839984" cy="287965"/>
          </a:xfrm>
          <a:prstGeom prst="straightConnector1">
            <a:avLst/>
          </a:prstGeom>
          <a:noFill/>
          <a:ln w="76200" algn="ctr">
            <a:solidFill>
              <a:srgbClr val="FFFF00"/>
            </a:solidFill>
            <a:round/>
            <a:headEnd/>
            <a:tailEnd type="none" w="med" len="med"/>
          </a:ln>
          <a:effectLst/>
        </p:spPr>
      </p:cxnSp>
      <p:cxnSp>
        <p:nvCxnSpPr>
          <p:cNvPr id="13" name="Straight Arrow Connector 12"/>
          <p:cNvCxnSpPr>
            <a:cxnSpLocks noChangeShapeType="1"/>
            <a:stCxn id="7" idx="0"/>
            <a:endCxn id="9" idx="4"/>
          </p:cNvCxnSpPr>
          <p:nvPr/>
        </p:nvCxnSpPr>
        <p:spPr bwMode="auto">
          <a:xfrm flipH="1" flipV="1">
            <a:off x="9267840" y="2689655"/>
            <a:ext cx="242874" cy="790279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14" name="Straight Arrow Connector 13"/>
          <p:cNvCxnSpPr>
            <a:cxnSpLocks noChangeShapeType="1"/>
            <a:stCxn id="10" idx="6"/>
            <a:endCxn id="7" idx="2"/>
          </p:cNvCxnSpPr>
          <p:nvPr/>
        </p:nvCxnSpPr>
        <p:spPr bwMode="auto">
          <a:xfrm>
            <a:off x="8557076" y="3710863"/>
            <a:ext cx="674627" cy="47099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15" name="Straight Arrow Connector 14"/>
          <p:cNvCxnSpPr>
            <a:cxnSpLocks noChangeShapeType="1"/>
            <a:stCxn id="9" idx="3"/>
            <a:endCxn id="10" idx="7"/>
          </p:cNvCxnSpPr>
          <p:nvPr/>
        </p:nvCxnSpPr>
        <p:spPr bwMode="auto">
          <a:xfrm flipH="1">
            <a:off x="8475356" y="2608223"/>
            <a:ext cx="584477" cy="906044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17" name="Straight Arrow Connector 16"/>
          <p:cNvCxnSpPr>
            <a:cxnSpLocks noChangeShapeType="1"/>
            <a:stCxn id="16" idx="6"/>
            <a:endCxn id="9" idx="2"/>
          </p:cNvCxnSpPr>
          <p:nvPr/>
        </p:nvCxnSpPr>
        <p:spPr bwMode="auto">
          <a:xfrm flipV="1">
            <a:off x="7728984" y="2411628"/>
            <a:ext cx="1244689" cy="39955"/>
          </a:xfrm>
          <a:prstGeom prst="straightConnector1">
            <a:avLst/>
          </a:prstGeom>
          <a:noFill/>
          <a:ln w="76200" algn="ctr">
            <a:solidFill>
              <a:srgbClr val="FFFF00"/>
            </a:solidFill>
            <a:round/>
            <a:headEnd/>
            <a:tailEnd type="none" w="med" len="med"/>
          </a:ln>
          <a:effectLst/>
        </p:spPr>
      </p:cxnSp>
      <p:cxnSp>
        <p:nvCxnSpPr>
          <p:cNvPr id="18" name="Straight Arrow Connector 17"/>
          <p:cNvCxnSpPr>
            <a:cxnSpLocks noChangeShapeType="1"/>
            <a:stCxn id="10" idx="1"/>
            <a:endCxn id="16" idx="5"/>
          </p:cNvCxnSpPr>
          <p:nvPr/>
        </p:nvCxnSpPr>
        <p:spPr bwMode="auto">
          <a:xfrm flipH="1" flipV="1">
            <a:off x="7642824" y="2648178"/>
            <a:ext cx="437951" cy="866089"/>
          </a:xfrm>
          <a:prstGeom prst="straightConnector1">
            <a:avLst/>
          </a:prstGeom>
          <a:noFill/>
          <a:ln w="76200" algn="ctr">
            <a:solidFill>
              <a:srgbClr val="FFFF00"/>
            </a:solidFill>
            <a:round/>
            <a:headEnd/>
            <a:tailEnd type="none" w="med" len="med"/>
          </a:ln>
          <a:effectLst/>
        </p:spPr>
      </p:cxnSp>
      <p:cxnSp>
        <p:nvCxnSpPr>
          <p:cNvPr id="22" name="Straight Arrow Connector 21"/>
          <p:cNvCxnSpPr>
            <a:cxnSpLocks noChangeShapeType="1"/>
            <a:stCxn id="7" idx="5"/>
            <a:endCxn id="21" idx="1"/>
          </p:cNvCxnSpPr>
          <p:nvPr/>
        </p:nvCxnSpPr>
        <p:spPr bwMode="auto">
          <a:xfrm>
            <a:off x="9708005" y="3954557"/>
            <a:ext cx="822135" cy="465244"/>
          </a:xfrm>
          <a:prstGeom prst="straightConnector1">
            <a:avLst/>
          </a:prstGeom>
          <a:noFill/>
          <a:ln w="76200" algn="ctr">
            <a:solidFill>
              <a:srgbClr val="FFFF00"/>
            </a:solidFill>
            <a:round/>
            <a:headEnd/>
            <a:tailEnd type="none" w="med" len="med"/>
          </a:ln>
          <a:effectLst/>
        </p:spPr>
      </p:cxnSp>
      <p:cxnSp>
        <p:nvCxnSpPr>
          <p:cNvPr id="23" name="Straight Arrow Connector 22"/>
          <p:cNvCxnSpPr>
            <a:cxnSpLocks noChangeShapeType="1"/>
            <a:stCxn id="20" idx="2"/>
            <a:endCxn id="19" idx="6"/>
          </p:cNvCxnSpPr>
          <p:nvPr/>
        </p:nvCxnSpPr>
        <p:spPr bwMode="auto">
          <a:xfrm flipH="1" flipV="1">
            <a:off x="7876374" y="4755223"/>
            <a:ext cx="1046006" cy="186582"/>
          </a:xfrm>
          <a:prstGeom prst="straightConnector1">
            <a:avLst/>
          </a:prstGeom>
          <a:noFill/>
          <a:ln w="76200" algn="ctr">
            <a:solidFill>
              <a:srgbClr val="FFFF00"/>
            </a:solidFill>
            <a:round/>
            <a:headEnd/>
            <a:tailEnd type="none" w="med" len="med"/>
          </a:ln>
          <a:effectLst/>
        </p:spPr>
      </p:cxnSp>
      <p:cxnSp>
        <p:nvCxnSpPr>
          <p:cNvPr id="24" name="Straight Arrow Connector 23"/>
          <p:cNvCxnSpPr>
            <a:cxnSpLocks noChangeShapeType="1"/>
            <a:stCxn id="10" idx="3"/>
            <a:endCxn id="19" idx="7"/>
          </p:cNvCxnSpPr>
          <p:nvPr/>
        </p:nvCxnSpPr>
        <p:spPr bwMode="auto">
          <a:xfrm flipH="1">
            <a:off x="7790214" y="3907458"/>
            <a:ext cx="290561" cy="651169"/>
          </a:xfrm>
          <a:prstGeom prst="straightConnector1">
            <a:avLst/>
          </a:prstGeom>
          <a:noFill/>
          <a:ln w="76200" algn="ctr">
            <a:solidFill>
              <a:srgbClr val="FFFF00"/>
            </a:solidFill>
            <a:round/>
            <a:headEnd/>
            <a:tailEnd type="none" w="med" len="med"/>
          </a:ln>
          <a:effectLst/>
        </p:spPr>
      </p:cxnSp>
      <p:cxnSp>
        <p:nvCxnSpPr>
          <p:cNvPr id="25" name="Straight Arrow Connector 24"/>
          <p:cNvCxnSpPr>
            <a:cxnSpLocks noChangeShapeType="1"/>
            <a:stCxn id="20" idx="0"/>
            <a:endCxn id="7" idx="4"/>
          </p:cNvCxnSpPr>
          <p:nvPr/>
        </p:nvCxnSpPr>
        <p:spPr bwMode="auto">
          <a:xfrm flipV="1">
            <a:off x="9216547" y="4035989"/>
            <a:ext cx="294167" cy="627788"/>
          </a:xfrm>
          <a:prstGeom prst="straightConnector1">
            <a:avLst/>
          </a:prstGeom>
          <a:noFill/>
          <a:ln w="76200" algn="ctr">
            <a:solidFill>
              <a:srgbClr val="FFFF00"/>
            </a:solidFill>
            <a:round/>
            <a:headEnd/>
            <a:tailEnd type="none" w="med" len="med"/>
          </a:ln>
          <a:effectLst/>
        </p:spPr>
      </p:cxn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9231703" y="3479934"/>
            <a:ext cx="558022" cy="556055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G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0311191" y="2618161"/>
            <a:ext cx="620024" cy="556054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J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8973673" y="2133600"/>
            <a:ext cx="588334" cy="556055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F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7999055" y="3432835"/>
            <a:ext cx="558021" cy="556055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D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19" name="Oval 18"/>
          <p:cNvSpPr>
            <a:spLocks noChangeArrowheads="1"/>
          </p:cNvSpPr>
          <p:nvPr/>
        </p:nvSpPr>
        <p:spPr bwMode="auto">
          <a:xfrm>
            <a:off x="7288040" y="4477195"/>
            <a:ext cx="588334" cy="556055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E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20" name="Oval 19"/>
          <p:cNvSpPr>
            <a:spLocks noChangeArrowheads="1"/>
          </p:cNvSpPr>
          <p:nvPr/>
        </p:nvSpPr>
        <p:spPr bwMode="auto">
          <a:xfrm>
            <a:off x="8922380" y="4663777"/>
            <a:ext cx="588334" cy="556055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C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21" name="Oval 20"/>
          <p:cNvSpPr>
            <a:spLocks noChangeArrowheads="1"/>
          </p:cNvSpPr>
          <p:nvPr/>
        </p:nvSpPr>
        <p:spPr bwMode="auto">
          <a:xfrm>
            <a:off x="10443980" y="4338369"/>
            <a:ext cx="588334" cy="556055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H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27" name="Straight Arrow Connector 26"/>
          <p:cNvCxnSpPr>
            <a:cxnSpLocks noChangeShapeType="1"/>
            <a:stCxn id="26" idx="0"/>
            <a:endCxn id="16" idx="3"/>
          </p:cNvCxnSpPr>
          <p:nvPr/>
        </p:nvCxnSpPr>
        <p:spPr bwMode="auto">
          <a:xfrm flipV="1">
            <a:off x="6845779" y="2648178"/>
            <a:ext cx="381031" cy="764051"/>
          </a:xfrm>
          <a:prstGeom prst="straightConnector1">
            <a:avLst/>
          </a:prstGeom>
          <a:noFill/>
          <a:ln w="76200" algn="ctr">
            <a:solidFill>
              <a:srgbClr val="FFFF00"/>
            </a:solidFill>
            <a:round/>
            <a:headEnd/>
            <a:tailEnd type="none" w="med" len="med"/>
          </a:ln>
          <a:effectLst/>
        </p:spPr>
      </p:cxnSp>
      <p:sp>
        <p:nvSpPr>
          <p:cNvPr id="16" name="Oval 15"/>
          <p:cNvSpPr>
            <a:spLocks noChangeArrowheads="1"/>
          </p:cNvSpPr>
          <p:nvPr/>
        </p:nvSpPr>
        <p:spPr bwMode="auto">
          <a:xfrm>
            <a:off x="7140650" y="2173555"/>
            <a:ext cx="588334" cy="556055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A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26" name="Oval 25"/>
          <p:cNvSpPr>
            <a:spLocks noChangeArrowheads="1"/>
          </p:cNvSpPr>
          <p:nvPr/>
        </p:nvSpPr>
        <p:spPr bwMode="auto">
          <a:xfrm>
            <a:off x="6551612" y="3412229"/>
            <a:ext cx="588334" cy="556055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K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36" name="Straight Arrow Connector 35"/>
          <p:cNvCxnSpPr>
            <a:cxnSpLocks noChangeShapeType="1"/>
            <a:stCxn id="21" idx="0"/>
            <a:endCxn id="8" idx="4"/>
          </p:cNvCxnSpPr>
          <p:nvPr/>
        </p:nvCxnSpPr>
        <p:spPr bwMode="auto">
          <a:xfrm flipH="1" flipV="1">
            <a:off x="10621203" y="3174215"/>
            <a:ext cx="116944" cy="1164154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58" name="Straight Arrow Connector 57"/>
          <p:cNvCxnSpPr>
            <a:cxnSpLocks noChangeShapeType="1"/>
            <a:stCxn id="21" idx="2"/>
            <a:endCxn id="20" idx="6"/>
          </p:cNvCxnSpPr>
          <p:nvPr/>
        </p:nvCxnSpPr>
        <p:spPr bwMode="auto">
          <a:xfrm flipH="1">
            <a:off x="9510714" y="4616397"/>
            <a:ext cx="933266" cy="325408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72" name="Straight Arrow Connector 71"/>
          <p:cNvCxnSpPr>
            <a:cxnSpLocks noChangeShapeType="1"/>
            <a:stCxn id="26" idx="4"/>
            <a:endCxn id="19" idx="1"/>
          </p:cNvCxnSpPr>
          <p:nvPr/>
        </p:nvCxnSpPr>
        <p:spPr bwMode="auto">
          <a:xfrm>
            <a:off x="6845779" y="3968284"/>
            <a:ext cx="528421" cy="590343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126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0414" y="4953000"/>
            <a:ext cx="10667998" cy="820600"/>
          </a:xfrm>
        </p:spPr>
        <p:txBody>
          <a:bodyPr/>
          <a:lstStyle/>
          <a:p>
            <a:r>
              <a:rPr lang="en-US" dirty="0" smtClean="0"/>
              <a:t>Prim's Algorithm with Priority Queue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760414" y="5834166"/>
            <a:ext cx="10667998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293812" y="685800"/>
            <a:ext cx="3276600" cy="3818681"/>
            <a:chOff x="7861309" y="2277319"/>
            <a:chExt cx="3562138" cy="4047281"/>
          </a:xfrm>
        </p:grpSpPr>
        <p:sp>
          <p:nvSpPr>
            <p:cNvPr id="8" name="TextBox 30"/>
            <p:cNvSpPr txBox="1"/>
            <p:nvPr/>
          </p:nvSpPr>
          <p:spPr>
            <a:xfrm>
              <a:off x="7861309" y="515432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Consolas" pitchFamily="49" charset="0"/>
                  <a:cs typeface="Consolas" pitchFamily="49" charset="0"/>
                </a:rPr>
                <a:t>4</a:t>
              </a:r>
            </a:p>
          </p:txBody>
        </p:sp>
        <p:sp>
          <p:nvSpPr>
            <p:cNvPr id="9" name="TextBox 30"/>
            <p:cNvSpPr txBox="1"/>
            <p:nvPr/>
          </p:nvSpPr>
          <p:spPr>
            <a:xfrm>
              <a:off x="8753460" y="5631299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Consolas" pitchFamily="49" charset="0"/>
                  <a:cs typeface="Consolas" pitchFamily="49" charset="0"/>
                </a:rPr>
                <a:t>2</a:t>
              </a:r>
            </a:p>
          </p:txBody>
        </p:sp>
        <p:sp>
          <p:nvSpPr>
            <p:cNvPr id="10" name="TextBox 30"/>
            <p:cNvSpPr txBox="1"/>
            <p:nvPr/>
          </p:nvSpPr>
          <p:spPr>
            <a:xfrm>
              <a:off x="8473255" y="506816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11" name="TextBox 30"/>
            <p:cNvSpPr txBox="1"/>
            <p:nvPr/>
          </p:nvSpPr>
          <p:spPr>
            <a:xfrm>
              <a:off x="10985507" y="5273822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117739" y="512740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13" name="TextBox 30"/>
            <p:cNvSpPr txBox="1"/>
            <p:nvPr/>
          </p:nvSpPr>
          <p:spPr>
            <a:xfrm>
              <a:off x="10250804" y="442795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14" name="TextBox 30"/>
            <p:cNvSpPr txBox="1"/>
            <p:nvPr/>
          </p:nvSpPr>
          <p:spPr>
            <a:xfrm>
              <a:off x="8857595" y="426957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15" name="Straight Connector 14"/>
            <p:cNvCxnSpPr>
              <a:cxnSpLocks noChangeShapeType="1"/>
              <a:stCxn id="26" idx="7"/>
              <a:endCxn id="27" idx="3"/>
            </p:cNvCxnSpPr>
            <p:nvPr/>
          </p:nvCxnSpPr>
          <p:spPr bwMode="auto">
            <a:xfrm flipV="1">
              <a:off x="9932267" y="5112393"/>
              <a:ext cx="876121" cy="688789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6" name="Straight Connector 15"/>
            <p:cNvCxnSpPr>
              <a:cxnSpLocks noChangeShapeType="1"/>
              <a:stCxn id="26" idx="0"/>
              <a:endCxn id="25" idx="4"/>
            </p:cNvCxnSpPr>
            <p:nvPr/>
          </p:nvCxnSpPr>
          <p:spPr bwMode="auto">
            <a:xfrm flipH="1" flipV="1">
              <a:off x="9692411" y="4930210"/>
              <a:ext cx="36122" cy="784369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7" name="Straight Connector 16"/>
            <p:cNvCxnSpPr>
              <a:cxnSpLocks noChangeShapeType="1"/>
              <a:stCxn id="28" idx="0"/>
              <a:endCxn id="27" idx="4"/>
            </p:cNvCxnSpPr>
            <p:nvPr/>
          </p:nvCxnSpPr>
          <p:spPr bwMode="auto">
            <a:xfrm flipH="1" flipV="1">
              <a:off x="11012122" y="5195248"/>
              <a:ext cx="2355" cy="505232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8" name="Straight Connector 17"/>
            <p:cNvCxnSpPr>
              <a:cxnSpLocks noChangeShapeType="1"/>
              <a:stCxn id="26" idx="2"/>
              <a:endCxn id="24" idx="6"/>
            </p:cNvCxnSpPr>
            <p:nvPr/>
          </p:nvCxnSpPr>
          <p:spPr bwMode="auto">
            <a:xfrm flipH="1">
              <a:off x="8487319" y="6010260"/>
              <a:ext cx="953091" cy="31456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9" name="Straight Connector 18"/>
            <p:cNvCxnSpPr>
              <a:cxnSpLocks noChangeShapeType="1"/>
              <a:stCxn id="26" idx="1"/>
              <a:endCxn id="23" idx="5"/>
            </p:cNvCxnSpPr>
            <p:nvPr/>
          </p:nvCxnSpPr>
          <p:spPr bwMode="auto">
            <a:xfrm flipH="1" flipV="1">
              <a:off x="8416192" y="4827257"/>
              <a:ext cx="1108607" cy="97392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0" name="Straight Connector 19"/>
            <p:cNvCxnSpPr>
              <a:cxnSpLocks noChangeShapeType="1"/>
              <a:stCxn id="25" idx="6"/>
              <a:endCxn id="27" idx="2"/>
            </p:cNvCxnSpPr>
            <p:nvPr/>
          </p:nvCxnSpPr>
          <p:spPr bwMode="auto">
            <a:xfrm>
              <a:off x="9980534" y="4647326"/>
              <a:ext cx="743465" cy="26503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1" name="Straight Connector 20"/>
            <p:cNvCxnSpPr>
              <a:cxnSpLocks noChangeShapeType="1"/>
              <a:stCxn id="24" idx="0"/>
              <a:endCxn id="23" idx="4"/>
            </p:cNvCxnSpPr>
            <p:nvPr/>
          </p:nvCxnSpPr>
          <p:spPr bwMode="auto">
            <a:xfrm flipV="1">
              <a:off x="8199196" y="4910112"/>
              <a:ext cx="13262" cy="84871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2" name="Straight Connector 21"/>
            <p:cNvCxnSpPr>
              <a:cxnSpLocks noChangeShapeType="1"/>
              <a:stCxn id="23" idx="6"/>
              <a:endCxn id="25" idx="2"/>
            </p:cNvCxnSpPr>
            <p:nvPr/>
          </p:nvCxnSpPr>
          <p:spPr bwMode="auto">
            <a:xfrm>
              <a:off x="8500581" y="4627228"/>
              <a:ext cx="903707" cy="2009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7924335" y="4344343"/>
              <a:ext cx="576246" cy="565769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24" name="Oval 6"/>
            <p:cNvSpPr>
              <a:spLocks noChangeArrowheads="1"/>
            </p:cNvSpPr>
            <p:nvPr/>
          </p:nvSpPr>
          <p:spPr bwMode="auto">
            <a:xfrm>
              <a:off x="7911073" y="5758831"/>
              <a:ext cx="576246" cy="565769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25" name="Oval 6"/>
            <p:cNvSpPr>
              <a:spLocks noChangeArrowheads="1"/>
            </p:cNvSpPr>
            <p:nvPr/>
          </p:nvSpPr>
          <p:spPr bwMode="auto">
            <a:xfrm>
              <a:off x="9404288" y="4364441"/>
              <a:ext cx="576246" cy="565769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26" name="Oval 6"/>
            <p:cNvSpPr>
              <a:spLocks noChangeArrowheads="1"/>
            </p:cNvSpPr>
            <p:nvPr/>
          </p:nvSpPr>
          <p:spPr bwMode="auto">
            <a:xfrm>
              <a:off x="9440410" y="5714579"/>
              <a:ext cx="576246" cy="59136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27" name="Oval 6"/>
            <p:cNvSpPr>
              <a:spLocks noChangeArrowheads="1"/>
            </p:cNvSpPr>
            <p:nvPr/>
          </p:nvSpPr>
          <p:spPr bwMode="auto">
            <a:xfrm>
              <a:off x="10723999" y="4629479"/>
              <a:ext cx="576246" cy="565769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28" name="Oval 6"/>
            <p:cNvSpPr>
              <a:spLocks noChangeArrowheads="1"/>
            </p:cNvSpPr>
            <p:nvPr/>
          </p:nvSpPr>
          <p:spPr bwMode="auto">
            <a:xfrm>
              <a:off x="10726354" y="5700480"/>
              <a:ext cx="576246" cy="565769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29" name="TextBox 30"/>
            <p:cNvSpPr txBox="1"/>
            <p:nvPr/>
          </p:nvSpPr>
          <p:spPr>
            <a:xfrm>
              <a:off x="9257050" y="5028253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30" name="Straight Arrow Connector 29"/>
            <p:cNvCxnSpPr>
              <a:cxnSpLocks noChangeShapeType="1"/>
              <a:stCxn id="37" idx="6"/>
              <a:endCxn id="36" idx="2"/>
            </p:cNvCxnSpPr>
            <p:nvPr/>
          </p:nvCxnSpPr>
          <p:spPr bwMode="auto">
            <a:xfrm>
              <a:off x="9425946" y="3611877"/>
              <a:ext cx="1236420" cy="7249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1" name="TextBox 30"/>
            <p:cNvSpPr txBox="1"/>
            <p:nvPr/>
          </p:nvSpPr>
          <p:spPr>
            <a:xfrm>
              <a:off x="9865961" y="3270615"/>
              <a:ext cx="476104" cy="391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32" name="Straight Arrow Connector 31"/>
            <p:cNvCxnSpPr>
              <a:cxnSpLocks noChangeShapeType="1"/>
              <a:stCxn id="37" idx="7"/>
              <a:endCxn id="38" idx="3"/>
            </p:cNvCxnSpPr>
            <p:nvPr/>
          </p:nvCxnSpPr>
          <p:spPr bwMode="auto">
            <a:xfrm flipV="1">
              <a:off x="9339786" y="2751941"/>
              <a:ext cx="563976" cy="663340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3" name="Straight Arrow Connector 32"/>
            <p:cNvCxnSpPr>
              <a:cxnSpLocks noChangeShapeType="1"/>
              <a:stCxn id="36" idx="1"/>
              <a:endCxn id="38" idx="5"/>
            </p:cNvCxnSpPr>
            <p:nvPr/>
          </p:nvCxnSpPr>
          <p:spPr bwMode="auto">
            <a:xfrm flipH="1" flipV="1">
              <a:off x="10342186" y="2751941"/>
              <a:ext cx="410980" cy="735837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9329339" y="2724661"/>
              <a:ext cx="338432" cy="391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0522940" y="2779580"/>
              <a:ext cx="338432" cy="391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10662366" y="340634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7" name="Oval 36"/>
            <p:cNvSpPr>
              <a:spLocks noChangeArrowheads="1"/>
            </p:cNvSpPr>
            <p:nvPr/>
          </p:nvSpPr>
          <p:spPr bwMode="auto">
            <a:xfrm>
              <a:off x="8837612" y="3333849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8" name="Oval 37"/>
            <p:cNvSpPr>
              <a:spLocks noChangeArrowheads="1"/>
            </p:cNvSpPr>
            <p:nvPr/>
          </p:nvSpPr>
          <p:spPr bwMode="auto">
            <a:xfrm>
              <a:off x="9812962" y="2277319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310" y="1447800"/>
            <a:ext cx="5360502" cy="270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79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Algorithm – Pseudo Code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744158" y="1130139"/>
            <a:ext cx="10711550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usedNodes = Ø;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(v = 0…n-1)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if (not usedNodes[v])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Prim(v);</a:t>
            </a:r>
          </a:p>
          <a:p>
            <a:pPr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Prim(startNode)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usedNodes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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startNode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var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edgeNode[0 … n-1]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nearest[0 … n-1]</a:t>
            </a:r>
          </a:p>
          <a:p>
            <a:pPr>
              <a:spcBef>
                <a:spcPts val="1200"/>
              </a:spcBef>
            </a:pPr>
            <a:r>
              <a:rPr lang="en-US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// Initially compute nearest[0…n-1]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 … n-1)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nearest[i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weight[startNode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or </a:t>
            </a:r>
            <a:r>
              <a:rPr lang="en-US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infinity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when no edge exists {startNode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 i}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edgeNode[i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startNode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7743516" y="1940485"/>
            <a:ext cx="3401706" cy="3282059"/>
            <a:chOff x="7694612" y="1844949"/>
            <a:chExt cx="3505202" cy="3336651"/>
          </a:xfrm>
        </p:grpSpPr>
        <p:sp>
          <p:nvSpPr>
            <p:cNvPr id="7" name="TextBox 30"/>
            <p:cNvSpPr txBox="1"/>
            <p:nvPr/>
          </p:nvSpPr>
          <p:spPr>
            <a:xfrm>
              <a:off x="7694612" y="407742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Consolas" pitchFamily="49" charset="0"/>
                  <a:cs typeface="Consolas" pitchFamily="49" charset="0"/>
                </a:rPr>
                <a:t>4</a:t>
              </a:r>
            </a:p>
          </p:txBody>
        </p:sp>
        <p:sp>
          <p:nvSpPr>
            <p:cNvPr id="8" name="TextBox 30"/>
            <p:cNvSpPr txBox="1"/>
            <p:nvPr/>
          </p:nvSpPr>
          <p:spPr>
            <a:xfrm>
              <a:off x="8572503" y="452745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Consolas" pitchFamily="49" charset="0"/>
                  <a:cs typeface="Consolas" pitchFamily="49" charset="0"/>
                </a:rPr>
                <a:t>2</a:t>
              </a:r>
            </a:p>
          </p:txBody>
        </p:sp>
        <p:sp>
          <p:nvSpPr>
            <p:cNvPr id="9" name="TextBox 30"/>
            <p:cNvSpPr txBox="1"/>
            <p:nvPr/>
          </p:nvSpPr>
          <p:spPr>
            <a:xfrm>
              <a:off x="8296777" y="3996130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10" name="TextBox 30"/>
            <p:cNvSpPr txBox="1"/>
            <p:nvPr/>
          </p:nvSpPr>
          <p:spPr>
            <a:xfrm>
              <a:off x="10768874" y="419017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914975" y="4052023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12" name="TextBox 30"/>
            <p:cNvSpPr txBox="1"/>
            <p:nvPr/>
          </p:nvSpPr>
          <p:spPr>
            <a:xfrm>
              <a:off x="10045914" y="339208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13" name="TextBox 30"/>
            <p:cNvSpPr txBox="1"/>
            <p:nvPr/>
          </p:nvSpPr>
          <p:spPr>
            <a:xfrm>
              <a:off x="8674974" y="3242647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14" name="Straight Connector 13"/>
            <p:cNvCxnSpPr>
              <a:cxnSpLocks noChangeShapeType="1"/>
              <a:stCxn id="25" idx="7"/>
              <a:endCxn id="26" idx="3"/>
            </p:cNvCxnSpPr>
            <p:nvPr/>
          </p:nvCxnSpPr>
          <p:spPr bwMode="auto">
            <a:xfrm flipV="1">
              <a:off x="9732469" y="4037861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5" name="Straight Connector 14"/>
            <p:cNvCxnSpPr>
              <a:cxnSpLocks noChangeShapeType="1"/>
              <a:stCxn id="25" idx="0"/>
              <a:endCxn id="24" idx="4"/>
            </p:cNvCxnSpPr>
            <p:nvPr/>
          </p:nvCxnSpPr>
          <p:spPr bwMode="auto">
            <a:xfrm flipH="1" flipV="1">
              <a:off x="9496446" y="3886613"/>
              <a:ext cx="35546" cy="719421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6" name="Straight Connector 15"/>
            <p:cNvCxnSpPr>
              <a:cxnSpLocks noChangeShapeType="1"/>
              <a:stCxn id="27" idx="0"/>
              <a:endCxn id="26" idx="4"/>
            </p:cNvCxnSpPr>
            <p:nvPr/>
          </p:nvCxnSpPr>
          <p:spPr bwMode="auto">
            <a:xfrm flipH="1" flipV="1">
              <a:off x="10795063" y="4116036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7" name="Straight Connector 16"/>
            <p:cNvCxnSpPr>
              <a:cxnSpLocks noChangeShapeType="1"/>
              <a:stCxn id="25" idx="2"/>
              <a:endCxn id="23" idx="6"/>
            </p:cNvCxnSpPr>
            <p:nvPr/>
          </p:nvCxnSpPr>
          <p:spPr bwMode="auto">
            <a:xfrm flipH="1">
              <a:off x="8310617" y="4885015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8" name="Straight Connector 17"/>
            <p:cNvCxnSpPr>
              <a:cxnSpLocks noChangeShapeType="1"/>
              <a:stCxn id="25" idx="1"/>
              <a:endCxn id="22" idx="5"/>
            </p:cNvCxnSpPr>
            <p:nvPr/>
          </p:nvCxnSpPr>
          <p:spPr bwMode="auto">
            <a:xfrm flipH="1" flipV="1">
              <a:off x="8240626" y="3768830"/>
              <a:ext cx="1090887" cy="918915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9" name="Straight Connector 18"/>
            <p:cNvCxnSpPr>
              <a:cxnSpLocks noChangeShapeType="1"/>
              <a:stCxn id="24" idx="6"/>
              <a:endCxn id="26" idx="2"/>
            </p:cNvCxnSpPr>
            <p:nvPr/>
          </p:nvCxnSpPr>
          <p:spPr bwMode="auto">
            <a:xfrm>
              <a:off x="9779964" y="3619707"/>
              <a:ext cx="731582" cy="229423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0" name="Straight Connector 19"/>
            <p:cNvCxnSpPr>
              <a:cxnSpLocks noChangeShapeType="1"/>
              <a:stCxn id="23" idx="0"/>
              <a:endCxn id="22" idx="4"/>
            </p:cNvCxnSpPr>
            <p:nvPr/>
          </p:nvCxnSpPr>
          <p:spPr bwMode="auto">
            <a:xfrm flipV="1">
              <a:off x="8027098" y="3847006"/>
              <a:ext cx="13050" cy="800781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1" name="Straight Connector 20"/>
            <p:cNvCxnSpPr>
              <a:cxnSpLocks noChangeShapeType="1"/>
              <a:stCxn id="22" idx="6"/>
              <a:endCxn id="24" idx="2"/>
            </p:cNvCxnSpPr>
            <p:nvPr/>
          </p:nvCxnSpPr>
          <p:spPr bwMode="auto">
            <a:xfrm>
              <a:off x="8323667" y="3580100"/>
              <a:ext cx="889261" cy="39607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22" name="Oval 6"/>
            <p:cNvSpPr>
              <a:spLocks noChangeArrowheads="1"/>
            </p:cNvSpPr>
            <p:nvPr/>
          </p:nvSpPr>
          <p:spPr bwMode="auto">
            <a:xfrm>
              <a:off x="7756631" y="33131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0</a:t>
              </a:r>
              <a:endPara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7743581" y="46477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5</a:t>
              </a:r>
              <a:endPara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4" name="Oval 6"/>
            <p:cNvSpPr>
              <a:spLocks noChangeArrowheads="1"/>
            </p:cNvSpPr>
            <p:nvPr/>
          </p:nvSpPr>
          <p:spPr bwMode="auto">
            <a:xfrm>
              <a:off x="9212928" y="33528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8</a:t>
              </a:r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Oval 6"/>
            <p:cNvSpPr>
              <a:spLocks noChangeArrowheads="1"/>
            </p:cNvSpPr>
            <p:nvPr/>
          </p:nvSpPr>
          <p:spPr bwMode="auto">
            <a:xfrm>
              <a:off x="9248474" y="46060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</a:t>
              </a:r>
              <a:endPara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Oval 6"/>
            <p:cNvSpPr>
              <a:spLocks noChangeArrowheads="1"/>
            </p:cNvSpPr>
            <p:nvPr/>
          </p:nvSpPr>
          <p:spPr bwMode="auto">
            <a:xfrm>
              <a:off x="10511546" y="35822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7" name="Oval 6"/>
            <p:cNvSpPr>
              <a:spLocks noChangeArrowheads="1"/>
            </p:cNvSpPr>
            <p:nvPr/>
          </p:nvSpPr>
          <p:spPr bwMode="auto">
            <a:xfrm>
              <a:off x="10513863" y="45927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</a:t>
              </a:r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TextBox 30"/>
            <p:cNvSpPr txBox="1"/>
            <p:nvPr/>
          </p:nvSpPr>
          <p:spPr>
            <a:xfrm>
              <a:off x="9068044" y="395847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29" name="Straight Arrow Connector 28"/>
            <p:cNvCxnSpPr>
              <a:cxnSpLocks noChangeShapeType="1"/>
              <a:stCxn id="36" idx="6"/>
              <a:endCxn id="35" idx="2"/>
            </p:cNvCxnSpPr>
            <p:nvPr/>
          </p:nvCxnSpPr>
          <p:spPr bwMode="auto">
            <a:xfrm>
              <a:off x="8997786" y="2869675"/>
              <a:ext cx="1083658" cy="14083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>
              <a:off x="9322108" y="256133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31" name="Straight Arrow Connector 30"/>
            <p:cNvCxnSpPr>
              <a:cxnSpLocks noChangeShapeType="1"/>
              <a:stCxn id="36" idx="7"/>
              <a:endCxn id="37" idx="3"/>
            </p:cNvCxnSpPr>
            <p:nvPr/>
          </p:nvCxnSpPr>
          <p:spPr bwMode="auto">
            <a:xfrm flipV="1">
              <a:off x="8918533" y="2292763"/>
              <a:ext cx="486723" cy="391421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2" name="Straight Arrow Connector 31"/>
            <p:cNvCxnSpPr>
              <a:cxnSpLocks noChangeShapeType="1"/>
              <a:stCxn id="35" idx="1"/>
              <a:endCxn id="37" idx="5"/>
            </p:cNvCxnSpPr>
            <p:nvPr/>
          </p:nvCxnSpPr>
          <p:spPr bwMode="auto">
            <a:xfrm flipH="1" flipV="1">
              <a:off x="9808535" y="2292763"/>
              <a:ext cx="356431" cy="532259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3" name="TextBox 32"/>
            <p:cNvSpPr txBox="1"/>
            <p:nvPr/>
          </p:nvSpPr>
          <p:spPr>
            <a:xfrm>
              <a:off x="8881627" y="21097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952254" y="2199641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10081444" y="2748189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8456612" y="2607351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4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7" name="Oval 36"/>
            <p:cNvSpPr>
              <a:spLocks noChangeArrowheads="1"/>
            </p:cNvSpPr>
            <p:nvPr/>
          </p:nvSpPr>
          <p:spPr bwMode="auto">
            <a:xfrm>
              <a:off x="9321734" y="1844949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7887033" y="1242031"/>
            <a:ext cx="3388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complexity: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(|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</a:t>
            </a:r>
            <a:r>
              <a:rPr lang="en-US" baseline="300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06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Algorithm – Pseudo Code (2)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744158" y="1130139"/>
            <a:ext cx="10711550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while (true)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nearestNode = node </a:t>
            </a:r>
            <a:r>
              <a:rPr lang="en-US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such that</a:t>
            </a:r>
          </a:p>
          <a:p>
            <a:r>
              <a:rPr lang="en-US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∉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usedNodes and nearest[</a:t>
            </a:r>
            <a:r>
              <a:rPr lang="en-US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is the minimum possible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if (nearestNode does not exists)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 return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</a:p>
          <a:p>
            <a:pPr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usedNodes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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nearestNode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  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print edge { edgeNode[nearestNode]  nearestNode }</a:t>
            </a:r>
          </a:p>
          <a:p>
            <a:pPr>
              <a:spcBef>
                <a:spcPts val="1200"/>
              </a:spcBef>
            </a:pPr>
            <a:r>
              <a:rPr lang="en-US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Update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nearest</a:t>
            </a:r>
            <a:r>
              <a:rPr lang="en-US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 and edgeNode[] through nearestNode</a:t>
            </a:r>
            <a:br>
              <a:rPr lang="en-US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for each i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∉ [0 … n-1] and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∉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usedNodes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    if edge exists { nearestNode  i }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anose="05000000000000000000" pitchFamily="2" charset="2"/>
            </a:endParaRP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     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if weight[nearestNode  i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] &lt; nearest[i]</a:t>
            </a: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         nearest[i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] = weight[nearestNode  i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]</a:t>
            </a:r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      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edgeNode[i] = nearestNode;</a:t>
            </a:r>
            <a:endParaRPr lang="en-US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end while    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570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0414" y="4281303"/>
            <a:ext cx="10667998" cy="1568497"/>
          </a:xfrm>
        </p:spPr>
        <p:txBody>
          <a:bodyPr/>
          <a:lstStyle/>
          <a:p>
            <a:r>
              <a:rPr lang="en-US" dirty="0" smtClean="0"/>
              <a:t>Prim's Algorithm</a:t>
            </a:r>
            <a:br>
              <a:rPr lang="en-US" dirty="0" smtClean="0"/>
            </a:br>
            <a:r>
              <a:rPr lang="en-US" dirty="0" smtClean="0"/>
              <a:t>with Adjacency Matrix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760414" y="5910366"/>
            <a:ext cx="10667998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446212" y="594400"/>
            <a:ext cx="2971800" cy="3376680"/>
            <a:chOff x="1370012" y="594400"/>
            <a:chExt cx="2971800" cy="3376680"/>
          </a:xfrm>
        </p:grpSpPr>
        <p:sp>
          <p:nvSpPr>
            <p:cNvPr id="8" name="TextBox 30"/>
            <p:cNvSpPr txBox="1"/>
            <p:nvPr/>
          </p:nvSpPr>
          <p:spPr>
            <a:xfrm>
              <a:off x="1370012" y="2955038"/>
              <a:ext cx="259713" cy="320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Consolas" pitchFamily="49" charset="0"/>
                  <a:cs typeface="Consolas" pitchFamily="49" charset="0"/>
                </a:rPr>
                <a:t>4</a:t>
              </a:r>
            </a:p>
          </p:txBody>
        </p:sp>
        <p:sp>
          <p:nvSpPr>
            <p:cNvPr id="9" name="TextBox 30"/>
            <p:cNvSpPr txBox="1"/>
            <p:nvPr/>
          </p:nvSpPr>
          <p:spPr>
            <a:xfrm>
              <a:off x="2114311" y="3369151"/>
              <a:ext cx="259713" cy="320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rgbClr val="FFFF00"/>
                  </a:solidFill>
                  <a:latin typeface="Consolas" pitchFamily="49" charset="0"/>
                  <a:cs typeface="Consolas" pitchFamily="49" charset="0"/>
                </a:rPr>
                <a:t>2</a:t>
              </a:r>
            </a:p>
          </p:txBody>
        </p:sp>
        <p:sp>
          <p:nvSpPr>
            <p:cNvPr id="10" name="TextBox 30"/>
            <p:cNvSpPr txBox="1"/>
            <p:nvPr/>
          </p:nvSpPr>
          <p:spPr>
            <a:xfrm>
              <a:off x="1866895" y="2880233"/>
              <a:ext cx="259713" cy="320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11" name="TextBox 30"/>
            <p:cNvSpPr txBox="1"/>
            <p:nvPr/>
          </p:nvSpPr>
          <p:spPr>
            <a:xfrm>
              <a:off x="3976450" y="3058787"/>
              <a:ext cx="365362" cy="320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252493" y="2890720"/>
              <a:ext cx="259713" cy="320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13" name="TextBox 30"/>
            <p:cNvSpPr txBox="1"/>
            <p:nvPr/>
          </p:nvSpPr>
          <p:spPr>
            <a:xfrm>
              <a:off x="3363506" y="2310750"/>
              <a:ext cx="259713" cy="320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14" name="TextBox 30"/>
            <p:cNvSpPr txBox="1"/>
            <p:nvPr/>
          </p:nvSpPr>
          <p:spPr>
            <a:xfrm>
              <a:off x="2160244" y="2159595"/>
              <a:ext cx="259713" cy="320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15" name="Straight Connector 14"/>
            <p:cNvCxnSpPr>
              <a:cxnSpLocks noChangeShapeType="1"/>
              <a:stCxn id="26" idx="7"/>
              <a:endCxn id="27" idx="3"/>
            </p:cNvCxnSpPr>
            <p:nvPr/>
          </p:nvCxnSpPr>
          <p:spPr bwMode="auto">
            <a:xfrm flipV="1">
              <a:off x="3097759" y="2918633"/>
              <a:ext cx="730925" cy="598012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6" name="Straight Connector 15"/>
            <p:cNvCxnSpPr>
              <a:cxnSpLocks noChangeShapeType="1"/>
              <a:stCxn id="26" idx="0"/>
              <a:endCxn id="25" idx="4"/>
            </p:cNvCxnSpPr>
            <p:nvPr/>
          </p:nvCxnSpPr>
          <p:spPr bwMode="auto">
            <a:xfrm flipH="1" flipV="1">
              <a:off x="2897653" y="2760460"/>
              <a:ext cx="30136" cy="680995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7" name="Straight Connector 16"/>
            <p:cNvCxnSpPr>
              <a:cxnSpLocks noChangeShapeType="1"/>
              <a:stCxn id="28" idx="0"/>
              <a:endCxn id="27" idx="4"/>
            </p:cNvCxnSpPr>
            <p:nvPr/>
          </p:nvCxnSpPr>
          <p:spPr bwMode="auto">
            <a:xfrm flipH="1" flipV="1">
              <a:off x="3998654" y="2990568"/>
              <a:ext cx="1965" cy="43864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8" name="Straight Connector 17"/>
            <p:cNvCxnSpPr>
              <a:cxnSpLocks noChangeShapeType="1"/>
              <a:stCxn id="26" idx="2"/>
              <a:endCxn id="24" idx="6"/>
            </p:cNvCxnSpPr>
            <p:nvPr/>
          </p:nvCxnSpPr>
          <p:spPr bwMode="auto">
            <a:xfrm flipH="1">
              <a:off x="1892276" y="3698168"/>
              <a:ext cx="795139" cy="27310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9" name="Straight Connector 18"/>
            <p:cNvCxnSpPr>
              <a:cxnSpLocks noChangeShapeType="1"/>
              <a:stCxn id="26" idx="1"/>
              <a:endCxn id="23" idx="5"/>
            </p:cNvCxnSpPr>
            <p:nvPr/>
          </p:nvCxnSpPr>
          <p:spPr bwMode="auto">
            <a:xfrm flipH="1" flipV="1">
              <a:off x="1832937" y="2671075"/>
              <a:ext cx="924882" cy="845569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0" name="Straight Connector 19"/>
            <p:cNvCxnSpPr>
              <a:cxnSpLocks noChangeShapeType="1"/>
              <a:stCxn id="25" idx="6"/>
              <a:endCxn id="27" idx="2"/>
            </p:cNvCxnSpPr>
            <p:nvPr/>
          </p:nvCxnSpPr>
          <p:spPr bwMode="auto">
            <a:xfrm>
              <a:off x="3138027" y="2514858"/>
              <a:ext cx="620254" cy="23010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1" name="Straight Connector 20"/>
            <p:cNvCxnSpPr>
              <a:cxnSpLocks noChangeShapeType="1"/>
              <a:stCxn id="24" idx="0"/>
              <a:endCxn id="23" idx="4"/>
            </p:cNvCxnSpPr>
            <p:nvPr/>
          </p:nvCxnSpPr>
          <p:spPr bwMode="auto">
            <a:xfrm flipV="1">
              <a:off x="1651902" y="2743011"/>
              <a:ext cx="11064" cy="736864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22" name="Straight Connector 21"/>
            <p:cNvCxnSpPr>
              <a:cxnSpLocks noChangeShapeType="1"/>
              <a:stCxn id="23" idx="6"/>
              <a:endCxn id="25" idx="2"/>
            </p:cNvCxnSpPr>
            <p:nvPr/>
          </p:nvCxnSpPr>
          <p:spPr bwMode="auto">
            <a:xfrm>
              <a:off x="1903340" y="2497409"/>
              <a:ext cx="753939" cy="17449"/>
            </a:xfrm>
            <a:prstGeom prst="line">
              <a:avLst/>
            </a:prstGeom>
            <a:noFill/>
            <a:ln w="5715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1422593" y="2251806"/>
              <a:ext cx="480747" cy="49120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24" name="Oval 6"/>
            <p:cNvSpPr>
              <a:spLocks noChangeArrowheads="1"/>
            </p:cNvSpPr>
            <p:nvPr/>
          </p:nvSpPr>
          <p:spPr bwMode="auto">
            <a:xfrm>
              <a:off x="1411529" y="3479875"/>
              <a:ext cx="480747" cy="49120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25" name="Oval 6"/>
            <p:cNvSpPr>
              <a:spLocks noChangeArrowheads="1"/>
            </p:cNvSpPr>
            <p:nvPr/>
          </p:nvSpPr>
          <p:spPr bwMode="auto">
            <a:xfrm>
              <a:off x="2657280" y="2269255"/>
              <a:ext cx="480747" cy="49120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26" name="Oval 6"/>
            <p:cNvSpPr>
              <a:spLocks noChangeArrowheads="1"/>
            </p:cNvSpPr>
            <p:nvPr/>
          </p:nvSpPr>
          <p:spPr bwMode="auto">
            <a:xfrm>
              <a:off x="2687415" y="3441455"/>
              <a:ext cx="480747" cy="51342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27" name="Oval 6"/>
            <p:cNvSpPr>
              <a:spLocks noChangeArrowheads="1"/>
            </p:cNvSpPr>
            <p:nvPr/>
          </p:nvSpPr>
          <p:spPr bwMode="auto">
            <a:xfrm>
              <a:off x="3758281" y="2499363"/>
              <a:ext cx="480747" cy="49120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28" name="Oval 6"/>
            <p:cNvSpPr>
              <a:spLocks noChangeArrowheads="1"/>
            </p:cNvSpPr>
            <p:nvPr/>
          </p:nvSpPr>
          <p:spPr bwMode="auto">
            <a:xfrm>
              <a:off x="3760245" y="3429214"/>
              <a:ext cx="480747" cy="49120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29" name="TextBox 30"/>
            <p:cNvSpPr txBox="1"/>
            <p:nvPr/>
          </p:nvSpPr>
          <p:spPr>
            <a:xfrm>
              <a:off x="2507147" y="2845582"/>
              <a:ext cx="365362" cy="320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30" name="Straight Arrow Connector 29"/>
            <p:cNvCxnSpPr>
              <a:cxnSpLocks noChangeShapeType="1"/>
              <a:stCxn id="37" idx="6"/>
              <a:endCxn id="36" idx="2"/>
            </p:cNvCxnSpPr>
            <p:nvPr/>
          </p:nvCxnSpPr>
          <p:spPr bwMode="auto">
            <a:xfrm>
              <a:off x="2470444" y="1753073"/>
              <a:ext cx="1031513" cy="6294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1" name="TextBox 30"/>
            <p:cNvSpPr txBox="1"/>
            <p:nvPr/>
          </p:nvSpPr>
          <p:spPr>
            <a:xfrm>
              <a:off x="2837538" y="1443139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32" name="Straight Arrow Connector 31"/>
            <p:cNvCxnSpPr>
              <a:cxnSpLocks noChangeShapeType="1"/>
              <a:stCxn id="37" idx="7"/>
              <a:endCxn id="38" idx="3"/>
            </p:cNvCxnSpPr>
            <p:nvPr/>
          </p:nvCxnSpPr>
          <p:spPr bwMode="auto">
            <a:xfrm flipV="1">
              <a:off x="2398563" y="1006470"/>
              <a:ext cx="470511" cy="575917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3" name="Straight Arrow Connector 32"/>
            <p:cNvCxnSpPr>
              <a:cxnSpLocks noChangeShapeType="1"/>
              <a:stCxn id="36" idx="1"/>
              <a:endCxn id="38" idx="5"/>
            </p:cNvCxnSpPr>
            <p:nvPr/>
          </p:nvCxnSpPr>
          <p:spPr bwMode="auto">
            <a:xfrm flipH="1" flipV="1">
              <a:off x="3234840" y="1006471"/>
              <a:ext cx="342870" cy="638859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2389848" y="955490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385638" y="1030467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3501958" y="1574630"/>
              <a:ext cx="517270" cy="48277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7" name="Oval 36"/>
            <p:cNvSpPr>
              <a:spLocks noChangeArrowheads="1"/>
            </p:cNvSpPr>
            <p:nvPr/>
          </p:nvSpPr>
          <p:spPr bwMode="auto">
            <a:xfrm>
              <a:off x="1979612" y="1511686"/>
              <a:ext cx="490832" cy="482771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8" name="Oval 37"/>
            <p:cNvSpPr>
              <a:spLocks noChangeArrowheads="1"/>
            </p:cNvSpPr>
            <p:nvPr/>
          </p:nvSpPr>
          <p:spPr bwMode="auto">
            <a:xfrm>
              <a:off x="2793322" y="594400"/>
              <a:ext cx="517270" cy="48277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324" y="1240005"/>
            <a:ext cx="5036888" cy="256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2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136126" y="1143000"/>
            <a:ext cx="7920686" cy="3426002"/>
            <a:chOff x="3229044" y="1663147"/>
            <a:chExt cx="5734850" cy="249348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29044" y="1663147"/>
              <a:ext cx="5730737" cy="2493480"/>
            </a:xfrm>
            <a:prstGeom prst="roundRect">
              <a:avLst>
                <a:gd name="adj" fmla="val 1889"/>
              </a:avLst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9044" y="1663147"/>
              <a:ext cx="5734850" cy="2493480"/>
            </a:xfrm>
            <a:prstGeom prst="roundRect">
              <a:avLst>
                <a:gd name="adj" fmla="val 1927"/>
              </a:avLst>
            </a:prstGeom>
          </p:spPr>
        </p:pic>
      </p:grp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4890448"/>
            <a:ext cx="10363200" cy="820600"/>
          </a:xfrm>
        </p:spPr>
        <p:txBody>
          <a:bodyPr/>
          <a:lstStyle/>
          <a:p>
            <a:r>
              <a:rPr lang="en-US" noProof="1" smtClean="0"/>
              <a:t>Dijkstra's Algorithm</a:t>
            </a:r>
            <a:endParaRPr lang="en-US" noProof="1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912813" y="5754968"/>
            <a:ext cx="10363200" cy="719034"/>
          </a:xfrm>
        </p:spPr>
        <p:txBody>
          <a:bodyPr/>
          <a:lstStyle/>
          <a:p>
            <a:r>
              <a:rPr lang="en-US" dirty="0" smtClean="0"/>
              <a:t>Shortest Paths in Graph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41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1" smtClean="0">
                <a:solidFill>
                  <a:schemeClr val="tx2">
                    <a:lumMod val="75000"/>
                  </a:schemeClr>
                </a:solidFill>
                <a:hlinkClick r:id="rId2"/>
              </a:rPr>
              <a:t>Dijkstra's algorithm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noProof="1" smtClean="0"/>
              <a:t>finds the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shortest path </a:t>
            </a:r>
            <a:r>
              <a:rPr lang="en-US" noProof="1" smtClean="0"/>
              <a:t>from given vertex to all other vertices in a directed / undirected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weighted graph</a:t>
            </a:r>
          </a:p>
          <a:p>
            <a:pPr lvl="1"/>
            <a:r>
              <a:rPr lang="en-US" dirty="0" smtClean="0"/>
              <a:t>First </a:t>
            </a:r>
            <a:r>
              <a:rPr lang="en-US" dirty="0"/>
              <a:t>described by </a:t>
            </a:r>
            <a:r>
              <a:rPr lang="en-US" dirty="0">
                <a:hlinkClick r:id="rId3"/>
              </a:rPr>
              <a:t>Edsger W. </a:t>
            </a:r>
            <a:r>
              <a:rPr lang="en-US" dirty="0" smtClean="0">
                <a:hlinkClick r:id="rId3"/>
              </a:rPr>
              <a:t>Dijkstra</a:t>
            </a:r>
            <a:r>
              <a:rPr lang="en-US" dirty="0" smtClean="0"/>
              <a:t> in 1956</a:t>
            </a:r>
            <a:endParaRPr lang="en-US" dirty="0"/>
          </a:p>
          <a:p>
            <a:r>
              <a:rPr lang="en-US" dirty="0" smtClean="0"/>
              <a:t>Assumptions</a:t>
            </a:r>
          </a:p>
          <a:p>
            <a:pPr lvl="1"/>
            <a:r>
              <a:rPr lang="en-US" dirty="0"/>
              <a:t>Weights </a:t>
            </a:r>
            <a:r>
              <a:rPr lang="en-US" dirty="0" smtClean="0"/>
              <a:t>on edges are non-negative</a:t>
            </a:r>
            <a:endParaRPr lang="en-US" dirty="0"/>
          </a:p>
          <a:p>
            <a:pPr lvl="1"/>
            <a:r>
              <a:rPr lang="en-US" dirty="0" smtClean="0"/>
              <a:t>Edges can be directed or not</a:t>
            </a:r>
          </a:p>
          <a:p>
            <a:pPr lvl="1"/>
            <a:r>
              <a:rPr lang="en-US" dirty="0" smtClean="0"/>
              <a:t>Weights do not have to be distances</a:t>
            </a:r>
          </a:p>
          <a:p>
            <a:pPr lvl="1"/>
            <a:r>
              <a:rPr lang="en-US" dirty="0" smtClean="0"/>
              <a:t>Shortest path is not necessarily unique</a:t>
            </a:r>
          </a:p>
          <a:p>
            <a:pPr lvl="1"/>
            <a:r>
              <a:rPr lang="en-US" dirty="0" smtClean="0"/>
              <a:t>Not all edges need to be reachable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 Algorithm</a:t>
            </a:r>
            <a:endParaRPr lang="en-US" noProof="1"/>
          </a:p>
        </p:txBody>
      </p:sp>
      <p:pic>
        <p:nvPicPr>
          <p:cNvPr id="1026" name="Picture 2" descr="http://i.stack.imgur.com/90Qwu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7485" y="3905591"/>
            <a:ext cx="3749040" cy="2343150"/>
          </a:xfrm>
          <a:prstGeom prst="roundRect">
            <a:avLst>
              <a:gd name="adj" fmla="val 2688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67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unweighted graphs</a:t>
            </a:r>
            <a:r>
              <a:rPr lang="en-US" dirty="0" smtClean="0"/>
              <a:t> finding the shortest path can be done </a:t>
            </a:r>
            <a:r>
              <a:rPr lang="en-US" smtClean="0"/>
              <a:t>with </a:t>
            </a: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BFS</a:t>
            </a:r>
            <a:r>
              <a:rPr lang="en-US" smtClean="0"/>
              <a:t> </a:t>
            </a:r>
            <a:r>
              <a:rPr lang="en-US" dirty="0" smtClean="0"/>
              <a:t>(all edges have the </a:t>
            </a:r>
            <a:r>
              <a:rPr lang="en-US" smtClean="0"/>
              <a:t>same weight):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 in Unweighted Graph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577619" y="2541896"/>
            <a:ext cx="7030409" cy="3734348"/>
            <a:chOff x="2513012" y="2514051"/>
            <a:chExt cx="7030409" cy="3734348"/>
          </a:xfrm>
        </p:grpSpPr>
        <p:cxnSp>
          <p:nvCxnSpPr>
            <p:cNvPr id="9" name="Straight Arrow Connector 8"/>
            <p:cNvCxnSpPr>
              <a:cxnSpLocks noChangeShapeType="1"/>
              <a:stCxn id="8" idx="2"/>
              <a:endCxn id="7" idx="6"/>
            </p:cNvCxnSpPr>
            <p:nvPr/>
          </p:nvCxnSpPr>
          <p:spPr bwMode="auto">
            <a:xfrm flipV="1">
              <a:off x="4817002" y="4569232"/>
              <a:ext cx="793300" cy="10339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Arrow Connector 10"/>
            <p:cNvCxnSpPr>
              <a:cxnSpLocks noChangeShapeType="1"/>
              <a:stCxn id="8" idx="5"/>
              <a:endCxn id="10" idx="1"/>
            </p:cNvCxnSpPr>
            <p:nvPr/>
          </p:nvCxnSpPr>
          <p:spPr bwMode="auto">
            <a:xfrm flipH="1">
              <a:off x="3795624" y="4902827"/>
              <a:ext cx="451165" cy="6751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Arrow Connector 13"/>
            <p:cNvCxnSpPr>
              <a:cxnSpLocks noChangeShapeType="1"/>
              <a:stCxn id="15" idx="5"/>
              <a:endCxn id="13" idx="1"/>
            </p:cNvCxnSpPr>
            <p:nvPr/>
          </p:nvCxnSpPr>
          <p:spPr bwMode="auto">
            <a:xfrm flipH="1">
              <a:off x="6336581" y="4795118"/>
              <a:ext cx="920836" cy="89751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Arrow Connector 15"/>
            <p:cNvCxnSpPr>
              <a:cxnSpLocks noChangeShapeType="1"/>
              <a:stCxn id="12" idx="5"/>
              <a:endCxn id="7" idx="0"/>
            </p:cNvCxnSpPr>
            <p:nvPr/>
          </p:nvCxnSpPr>
          <p:spPr bwMode="auto">
            <a:xfrm flipH="1">
              <a:off x="5962470" y="3363097"/>
              <a:ext cx="250183" cy="88057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Arrow Connector 16"/>
            <p:cNvCxnSpPr>
              <a:cxnSpLocks noChangeShapeType="1"/>
              <a:stCxn id="15" idx="7"/>
              <a:endCxn id="12" idx="3"/>
            </p:cNvCxnSpPr>
            <p:nvPr/>
          </p:nvCxnSpPr>
          <p:spPr bwMode="auto">
            <a:xfrm flipH="1" flipV="1">
              <a:off x="6685033" y="3363097"/>
              <a:ext cx="572384" cy="97161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Arrow Connector 17"/>
            <p:cNvCxnSpPr>
              <a:cxnSpLocks noChangeShapeType="1"/>
              <a:stCxn id="19" idx="2"/>
              <a:endCxn id="8" idx="6"/>
            </p:cNvCxnSpPr>
            <p:nvPr/>
          </p:nvCxnSpPr>
          <p:spPr bwMode="auto">
            <a:xfrm>
              <a:off x="3309395" y="4360529"/>
              <a:ext cx="839561" cy="31209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 rot="10800000" flipV="1">
              <a:off x="2605059" y="4034970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E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0" name="Straight Arrow Connector 19"/>
            <p:cNvCxnSpPr>
              <a:cxnSpLocks noChangeShapeType="1"/>
              <a:stCxn id="21" idx="4"/>
              <a:endCxn id="8" idx="0"/>
            </p:cNvCxnSpPr>
            <p:nvPr/>
          </p:nvCxnSpPr>
          <p:spPr bwMode="auto">
            <a:xfrm flipH="1">
              <a:off x="4482979" y="3593113"/>
              <a:ext cx="23012" cy="75395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Arrow Connector 21"/>
            <p:cNvCxnSpPr>
              <a:cxnSpLocks noChangeShapeType="1"/>
              <a:stCxn id="21" idx="2"/>
              <a:endCxn id="12" idx="6"/>
            </p:cNvCxnSpPr>
            <p:nvPr/>
          </p:nvCxnSpPr>
          <p:spPr bwMode="auto">
            <a:xfrm flipV="1">
              <a:off x="4858159" y="3132893"/>
              <a:ext cx="1256661" cy="13466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Arrow Connector 22"/>
            <p:cNvCxnSpPr>
              <a:cxnSpLocks noChangeShapeType="1"/>
              <a:stCxn id="8" idx="3"/>
              <a:endCxn id="13" idx="7"/>
            </p:cNvCxnSpPr>
            <p:nvPr/>
          </p:nvCxnSpPr>
          <p:spPr bwMode="auto">
            <a:xfrm>
              <a:off x="4719169" y="4902826"/>
              <a:ext cx="1119372" cy="78981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Arrow Connector 26"/>
            <p:cNvCxnSpPr>
              <a:cxnSpLocks noChangeShapeType="1"/>
              <a:stCxn id="7" idx="2"/>
              <a:endCxn id="15" idx="6"/>
            </p:cNvCxnSpPr>
            <p:nvPr/>
          </p:nvCxnSpPr>
          <p:spPr bwMode="auto">
            <a:xfrm flipV="1">
              <a:off x="6314638" y="4564914"/>
              <a:ext cx="839631" cy="431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Arrow Connector 37"/>
            <p:cNvCxnSpPr>
              <a:cxnSpLocks noChangeShapeType="1"/>
              <a:stCxn id="39" idx="5"/>
              <a:endCxn id="37" idx="1"/>
            </p:cNvCxnSpPr>
            <p:nvPr/>
          </p:nvCxnSpPr>
          <p:spPr bwMode="auto">
            <a:xfrm flipH="1">
              <a:off x="8365057" y="5040947"/>
              <a:ext cx="577176" cy="51192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Arrow Connector 40"/>
            <p:cNvCxnSpPr>
              <a:cxnSpLocks noChangeShapeType="1"/>
              <a:stCxn id="15" idx="4"/>
              <a:endCxn id="37" idx="7"/>
            </p:cNvCxnSpPr>
            <p:nvPr/>
          </p:nvCxnSpPr>
          <p:spPr bwMode="auto">
            <a:xfrm>
              <a:off x="7506437" y="4890472"/>
              <a:ext cx="360580" cy="66240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8" name="Straight Arrow Connector 47"/>
            <p:cNvCxnSpPr>
              <a:cxnSpLocks noChangeShapeType="1"/>
              <a:stCxn id="47" idx="6"/>
              <a:endCxn id="12" idx="2"/>
            </p:cNvCxnSpPr>
            <p:nvPr/>
          </p:nvCxnSpPr>
          <p:spPr bwMode="auto">
            <a:xfrm flipH="1" flipV="1">
              <a:off x="6782866" y="3132893"/>
              <a:ext cx="1381861" cy="21262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Arrow Connector 50"/>
            <p:cNvCxnSpPr>
              <a:cxnSpLocks noChangeShapeType="1"/>
              <a:stCxn id="47" idx="3"/>
              <a:endCxn id="39" idx="0"/>
            </p:cNvCxnSpPr>
            <p:nvPr/>
          </p:nvCxnSpPr>
          <p:spPr bwMode="auto">
            <a:xfrm>
              <a:off x="8765915" y="3575725"/>
              <a:ext cx="425338" cy="9094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2" name="Straight Arrow Connector 61"/>
            <p:cNvCxnSpPr>
              <a:cxnSpLocks noChangeShapeType="1"/>
              <a:stCxn id="21" idx="6"/>
              <a:endCxn id="19" idx="1"/>
            </p:cNvCxnSpPr>
            <p:nvPr/>
          </p:nvCxnSpPr>
          <p:spPr bwMode="auto">
            <a:xfrm flipH="1">
              <a:off x="3206247" y="3267555"/>
              <a:ext cx="947576" cy="86276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2" name="Straight Arrow Connector 71"/>
            <p:cNvCxnSpPr>
              <a:cxnSpLocks noChangeShapeType="1"/>
              <a:stCxn id="47" idx="5"/>
              <a:endCxn id="15" idx="1"/>
            </p:cNvCxnSpPr>
            <p:nvPr/>
          </p:nvCxnSpPr>
          <p:spPr bwMode="auto">
            <a:xfrm flipH="1">
              <a:off x="7755457" y="3575725"/>
              <a:ext cx="512418" cy="75898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9" name="TextBox 88"/>
            <p:cNvSpPr txBox="1"/>
            <p:nvPr/>
          </p:nvSpPr>
          <p:spPr>
            <a:xfrm>
              <a:off x="2513012" y="3569333"/>
              <a:ext cx="7820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Start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4174063" y="251405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1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4112546" y="3918045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1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809621" y="2604432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2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564463" y="5043673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2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459187" y="390515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2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5742954" y="5179334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2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985664" y="2693775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3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6881551" y="408249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3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7414951" y="548585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4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8580015" y="4255133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4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9" name="Oval 38"/>
            <p:cNvSpPr>
              <a:spLocks noChangeArrowheads="1"/>
            </p:cNvSpPr>
            <p:nvPr/>
          </p:nvSpPr>
          <p:spPr bwMode="auto">
            <a:xfrm rot="10800000" flipV="1">
              <a:off x="8839085" y="4485184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25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7" name="Oval 36"/>
            <p:cNvSpPr>
              <a:spLocks noChangeArrowheads="1"/>
            </p:cNvSpPr>
            <p:nvPr/>
          </p:nvSpPr>
          <p:spPr bwMode="auto">
            <a:xfrm rot="10800000" flipV="1">
              <a:off x="7763869" y="5457519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25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7" name="Oval 6"/>
            <p:cNvSpPr>
              <a:spLocks noChangeArrowheads="1"/>
            </p:cNvSpPr>
            <p:nvPr/>
          </p:nvSpPr>
          <p:spPr bwMode="auto">
            <a:xfrm rot="10800000" flipV="1">
              <a:off x="5610302" y="4243673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75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" name="Oval 11"/>
            <p:cNvSpPr>
              <a:spLocks noChangeArrowheads="1"/>
            </p:cNvSpPr>
            <p:nvPr/>
          </p:nvSpPr>
          <p:spPr bwMode="auto">
            <a:xfrm rot="10800000" flipV="1">
              <a:off x="6114820" y="2807334"/>
              <a:ext cx="66804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75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K</a:t>
              </a:r>
              <a:endPara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" name="Oval 12"/>
            <p:cNvSpPr>
              <a:spLocks noChangeArrowheads="1"/>
            </p:cNvSpPr>
            <p:nvPr/>
          </p:nvSpPr>
          <p:spPr bwMode="auto">
            <a:xfrm rot="10800000" flipV="1">
              <a:off x="5735393" y="5597282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75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5" name="Oval 14"/>
            <p:cNvSpPr>
              <a:spLocks noChangeArrowheads="1"/>
            </p:cNvSpPr>
            <p:nvPr/>
          </p:nvSpPr>
          <p:spPr bwMode="auto">
            <a:xfrm rot="10800000" flipV="1">
              <a:off x="7154269" y="4239355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J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47" name="Oval 46"/>
            <p:cNvSpPr>
              <a:spLocks noChangeArrowheads="1"/>
            </p:cNvSpPr>
            <p:nvPr/>
          </p:nvSpPr>
          <p:spPr bwMode="auto">
            <a:xfrm rot="10800000" flipV="1">
              <a:off x="8164727" y="3019962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 rot="10800000" flipV="1">
              <a:off x="4148956" y="4347063"/>
              <a:ext cx="66804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9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solidFill>
                    <a:schemeClr val="tx2">
                      <a:lumMod val="9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I</a:t>
              </a:r>
              <a:endParaRPr lang="bg-BG" sz="2800" b="1" dirty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 rot="10800000" flipV="1">
              <a:off x="3194435" y="5482628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9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solidFill>
                    <a:schemeClr val="tx2">
                      <a:lumMod val="9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</a:t>
              </a:r>
              <a:endParaRPr lang="bg-BG" sz="2800" b="1" dirty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 rot="10800000" flipV="1">
              <a:off x="4153823" y="2941996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9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solidFill>
                    <a:schemeClr val="tx2">
                      <a:lumMod val="9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800" b="1" dirty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046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weighted graphs</a:t>
            </a:r>
          </a:p>
          <a:p>
            <a:pPr lvl="1"/>
            <a:r>
              <a:rPr lang="en-US" dirty="0" smtClean="0"/>
              <a:t>Break the edges into sub-vertices and use BFS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r>
              <a:rPr lang="en-US" dirty="0" smtClean="0"/>
              <a:t>* Too much memory usage even for smaller graphs!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Weighted Shortest </a:t>
            </a:r>
            <a:r>
              <a:rPr lang="en-US" dirty="0" smtClean="0"/>
              <a:t>Paths with BFS</a:t>
            </a:r>
            <a:endParaRPr lang="en-US" dirty="0"/>
          </a:p>
        </p:txBody>
      </p:sp>
      <p:grpSp>
        <p:nvGrpSpPr>
          <p:cNvPr id="70" name="Group 69"/>
          <p:cNvGrpSpPr/>
          <p:nvPr/>
        </p:nvGrpSpPr>
        <p:grpSpPr>
          <a:xfrm>
            <a:off x="2055812" y="2667000"/>
            <a:ext cx="2362200" cy="3048000"/>
            <a:chOff x="1598612" y="2362200"/>
            <a:chExt cx="2362200" cy="3048000"/>
          </a:xfrm>
        </p:grpSpPr>
        <p:cxnSp>
          <p:nvCxnSpPr>
            <p:cNvPr id="7" name="Straight Arrow Connector 6"/>
            <p:cNvCxnSpPr>
              <a:cxnSpLocks noChangeShapeType="1"/>
              <a:stCxn id="8" idx="6"/>
              <a:endCxn id="11" idx="2"/>
            </p:cNvCxnSpPr>
            <p:nvPr/>
          </p:nvCxnSpPr>
          <p:spPr bwMode="auto">
            <a:xfrm flipH="1">
              <a:off x="2282249" y="5084642"/>
              <a:ext cx="974227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8" name="Oval 7"/>
            <p:cNvSpPr>
              <a:spLocks noChangeArrowheads="1"/>
            </p:cNvSpPr>
            <p:nvPr/>
          </p:nvSpPr>
          <p:spPr bwMode="auto">
            <a:xfrm rot="10800000" flipV="1">
              <a:off x="3256476" y="4759083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9" name="Straight Arrow Connector 8"/>
            <p:cNvCxnSpPr>
              <a:cxnSpLocks noChangeShapeType="1"/>
              <a:stCxn id="12" idx="4"/>
              <a:endCxn id="11" idx="0"/>
            </p:cNvCxnSpPr>
            <p:nvPr/>
          </p:nvCxnSpPr>
          <p:spPr bwMode="auto">
            <a:xfrm flipH="1">
              <a:off x="1948226" y="3013317"/>
              <a:ext cx="2554" cy="174576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cxnSp>
          <p:nvCxnSpPr>
            <p:cNvPr id="10" name="Straight Arrow Connector 9"/>
            <p:cNvCxnSpPr>
              <a:cxnSpLocks noChangeShapeType="1"/>
              <a:stCxn id="12" idx="3"/>
              <a:endCxn id="8" idx="7"/>
            </p:cNvCxnSpPr>
            <p:nvPr/>
          </p:nvCxnSpPr>
          <p:spPr bwMode="auto">
            <a:xfrm>
              <a:off x="2199800" y="2917963"/>
              <a:ext cx="1159824" cy="193647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 rot="10800000" flipV="1">
              <a:off x="1614203" y="4759083"/>
              <a:ext cx="66804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" name="Oval 11"/>
            <p:cNvSpPr>
              <a:spLocks noChangeArrowheads="1"/>
            </p:cNvSpPr>
            <p:nvPr/>
          </p:nvSpPr>
          <p:spPr bwMode="auto">
            <a:xfrm rot="10800000" flipV="1">
              <a:off x="1598612" y="2362200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612260" y="3804312"/>
              <a:ext cx="32733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 smtClean="0"/>
                <a:t>3</a:t>
              </a:r>
              <a:endParaRPr lang="en-US" sz="22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748760" y="3491552"/>
              <a:ext cx="32733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 smtClean="0"/>
                <a:t>5</a:t>
              </a:r>
              <a:endParaRPr lang="en-US" sz="22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553030" y="4674513"/>
              <a:ext cx="32733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 smtClean="0"/>
                <a:t>2</a:t>
              </a:r>
              <a:endParaRPr lang="en-US" sz="2200" b="1" dirty="0"/>
            </a:p>
          </p:txBody>
        </p:sp>
      </p:grpSp>
      <p:sp>
        <p:nvSpPr>
          <p:cNvPr id="58" name="Right Arrow 57"/>
          <p:cNvSpPr/>
          <p:nvPr/>
        </p:nvSpPr>
        <p:spPr>
          <a:xfrm>
            <a:off x="4692776" y="3948747"/>
            <a:ext cx="508844" cy="340916"/>
          </a:xfrm>
          <a:prstGeom prst="rightArrow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grpSp>
        <p:nvGrpSpPr>
          <p:cNvPr id="140" name="Group 139"/>
          <p:cNvGrpSpPr/>
          <p:nvPr/>
        </p:nvGrpSpPr>
        <p:grpSpPr>
          <a:xfrm>
            <a:off x="5993987" y="2667000"/>
            <a:ext cx="2538825" cy="3048000"/>
            <a:chOff x="5993987" y="2667000"/>
            <a:chExt cx="2538825" cy="3048000"/>
          </a:xfrm>
        </p:grpSpPr>
        <p:cxnSp>
          <p:nvCxnSpPr>
            <p:cNvPr id="82" name="Straight Arrow Connector 81"/>
            <p:cNvCxnSpPr>
              <a:cxnSpLocks noChangeShapeType="1"/>
              <a:stCxn id="100" idx="6"/>
              <a:endCxn id="86" idx="2"/>
            </p:cNvCxnSpPr>
            <p:nvPr/>
          </p:nvCxnSpPr>
          <p:spPr bwMode="auto">
            <a:xfrm flipH="1">
              <a:off x="6677624" y="5389441"/>
              <a:ext cx="440936" cy="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83" name="Oval 82"/>
            <p:cNvSpPr>
              <a:spLocks noChangeArrowheads="1"/>
            </p:cNvSpPr>
            <p:nvPr/>
          </p:nvSpPr>
          <p:spPr bwMode="auto">
            <a:xfrm rot="10800000" flipV="1">
              <a:off x="7828476" y="5063883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84" name="Straight Arrow Connector 83"/>
            <p:cNvCxnSpPr>
              <a:cxnSpLocks noChangeShapeType="1"/>
              <a:stCxn id="91" idx="4"/>
              <a:endCxn id="86" idx="0"/>
            </p:cNvCxnSpPr>
            <p:nvPr/>
          </p:nvCxnSpPr>
          <p:spPr bwMode="auto">
            <a:xfrm>
              <a:off x="6343599" y="4708818"/>
              <a:ext cx="2" cy="35506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cxnSp>
          <p:nvCxnSpPr>
            <p:cNvPr id="85" name="Straight Arrow Connector 84"/>
            <p:cNvCxnSpPr>
              <a:cxnSpLocks noChangeShapeType="1"/>
              <a:stCxn id="87" idx="3"/>
              <a:endCxn id="107" idx="7"/>
            </p:cNvCxnSpPr>
            <p:nvPr/>
          </p:nvCxnSpPr>
          <p:spPr bwMode="auto">
            <a:xfrm>
              <a:off x="6595175" y="3222763"/>
              <a:ext cx="144747" cy="19688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86" name="Oval 85"/>
            <p:cNvSpPr>
              <a:spLocks noChangeArrowheads="1"/>
            </p:cNvSpPr>
            <p:nvPr/>
          </p:nvSpPr>
          <p:spPr bwMode="auto">
            <a:xfrm rot="10800000" flipV="1">
              <a:off x="6009578" y="5063883"/>
              <a:ext cx="66804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7" name="Oval 86"/>
            <p:cNvSpPr>
              <a:spLocks noChangeArrowheads="1"/>
            </p:cNvSpPr>
            <p:nvPr/>
          </p:nvSpPr>
          <p:spPr bwMode="auto">
            <a:xfrm rot="10800000" flipV="1">
              <a:off x="5993987" y="2667000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91" name="Oval 90"/>
            <p:cNvSpPr>
              <a:spLocks noChangeArrowheads="1"/>
            </p:cNvSpPr>
            <p:nvPr/>
          </p:nvSpPr>
          <p:spPr bwMode="auto">
            <a:xfrm rot="10800000" flipV="1">
              <a:off x="6188810" y="4404498"/>
              <a:ext cx="309579" cy="30432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92" name="Oval 91"/>
            <p:cNvSpPr>
              <a:spLocks noChangeArrowheads="1"/>
            </p:cNvSpPr>
            <p:nvPr/>
          </p:nvSpPr>
          <p:spPr bwMode="auto">
            <a:xfrm rot="10800000" flipV="1">
              <a:off x="6190183" y="3709255"/>
              <a:ext cx="309579" cy="30432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94" name="Straight Arrow Connector 93"/>
            <p:cNvCxnSpPr>
              <a:cxnSpLocks noChangeShapeType="1"/>
              <a:stCxn id="92" idx="4"/>
              <a:endCxn id="91" idx="0"/>
            </p:cNvCxnSpPr>
            <p:nvPr/>
          </p:nvCxnSpPr>
          <p:spPr bwMode="auto">
            <a:xfrm flipH="1">
              <a:off x="6343599" y="4013575"/>
              <a:ext cx="1373" cy="39092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cxnSp>
          <p:nvCxnSpPr>
            <p:cNvPr id="97" name="Straight Arrow Connector 96"/>
            <p:cNvCxnSpPr>
              <a:cxnSpLocks noChangeShapeType="1"/>
              <a:stCxn id="87" idx="4"/>
              <a:endCxn id="92" idx="0"/>
            </p:cNvCxnSpPr>
            <p:nvPr/>
          </p:nvCxnSpPr>
          <p:spPr bwMode="auto">
            <a:xfrm flipH="1">
              <a:off x="6344972" y="3318117"/>
              <a:ext cx="1183" cy="39113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100" name="Oval 99"/>
            <p:cNvSpPr>
              <a:spLocks noChangeArrowheads="1"/>
            </p:cNvSpPr>
            <p:nvPr/>
          </p:nvSpPr>
          <p:spPr bwMode="auto">
            <a:xfrm rot="10800000" flipV="1">
              <a:off x="7118560" y="5237281"/>
              <a:ext cx="309579" cy="30432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03" name="Straight Arrow Connector 102"/>
            <p:cNvCxnSpPr>
              <a:cxnSpLocks noChangeShapeType="1"/>
              <a:stCxn id="83" idx="6"/>
              <a:endCxn id="100" idx="2"/>
            </p:cNvCxnSpPr>
            <p:nvPr/>
          </p:nvCxnSpPr>
          <p:spPr bwMode="auto">
            <a:xfrm flipH="1" flipV="1">
              <a:off x="7428139" y="5389441"/>
              <a:ext cx="400337" cy="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107" name="Oval 106"/>
            <p:cNvSpPr>
              <a:spLocks noChangeArrowheads="1"/>
            </p:cNvSpPr>
            <p:nvPr/>
          </p:nvSpPr>
          <p:spPr bwMode="auto">
            <a:xfrm rot="10800000" flipV="1">
              <a:off x="6694585" y="3375084"/>
              <a:ext cx="309579" cy="30432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08" name="Oval 107"/>
            <p:cNvSpPr>
              <a:spLocks noChangeArrowheads="1"/>
            </p:cNvSpPr>
            <p:nvPr/>
          </p:nvSpPr>
          <p:spPr bwMode="auto">
            <a:xfrm rot="10800000" flipV="1">
              <a:off x="7056008" y="3792713"/>
              <a:ext cx="309579" cy="30432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09" name="Oval 108"/>
            <p:cNvSpPr>
              <a:spLocks noChangeArrowheads="1"/>
            </p:cNvSpPr>
            <p:nvPr/>
          </p:nvSpPr>
          <p:spPr bwMode="auto">
            <a:xfrm rot="10800000" flipV="1">
              <a:off x="7409712" y="4203853"/>
              <a:ext cx="309579" cy="30432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12" name="Straight Arrow Connector 111"/>
            <p:cNvCxnSpPr>
              <a:cxnSpLocks noChangeShapeType="1"/>
              <a:stCxn id="108" idx="7"/>
              <a:endCxn id="107" idx="3"/>
            </p:cNvCxnSpPr>
            <p:nvPr/>
          </p:nvCxnSpPr>
          <p:spPr bwMode="auto">
            <a:xfrm flipH="1" flipV="1">
              <a:off x="6958827" y="3634837"/>
              <a:ext cx="142518" cy="20244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cxnSp>
          <p:nvCxnSpPr>
            <p:cNvPr id="115" name="Straight Arrow Connector 114"/>
            <p:cNvCxnSpPr>
              <a:cxnSpLocks noChangeShapeType="1"/>
              <a:stCxn id="110" idx="3"/>
              <a:endCxn id="83" idx="0"/>
            </p:cNvCxnSpPr>
            <p:nvPr/>
          </p:nvCxnSpPr>
          <p:spPr bwMode="auto">
            <a:xfrm>
              <a:off x="8027658" y="4862666"/>
              <a:ext cx="152986" cy="20121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09" idx="3"/>
              <a:endCxn id="110" idx="7"/>
            </p:cNvCxnSpPr>
            <p:nvPr/>
          </p:nvCxnSpPr>
          <p:spPr bwMode="auto">
            <a:xfrm>
              <a:off x="7673954" y="4463606"/>
              <a:ext cx="134799" cy="18387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cxnSp>
          <p:nvCxnSpPr>
            <p:cNvPr id="129" name="Straight Arrow Connector 128"/>
            <p:cNvCxnSpPr>
              <a:cxnSpLocks noChangeShapeType="1"/>
              <a:stCxn id="108" idx="3"/>
              <a:endCxn id="109" idx="7"/>
            </p:cNvCxnSpPr>
            <p:nvPr/>
          </p:nvCxnSpPr>
          <p:spPr bwMode="auto">
            <a:xfrm>
              <a:off x="7320250" y="4052466"/>
              <a:ext cx="134799" cy="19595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110" name="Oval 109"/>
            <p:cNvSpPr>
              <a:spLocks noChangeArrowheads="1"/>
            </p:cNvSpPr>
            <p:nvPr/>
          </p:nvSpPr>
          <p:spPr bwMode="auto">
            <a:xfrm rot="10800000" flipV="1">
              <a:off x="7763416" y="4602913"/>
              <a:ext cx="309579" cy="30432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421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sz="3200" noProof="1" smtClean="0">
                <a:solidFill>
                  <a:schemeClr val="tx2">
                    <a:lumMod val="75000"/>
                  </a:schemeClr>
                </a:solidFill>
              </a:rPr>
              <a:t>Dijskstra's algorithm</a:t>
            </a:r>
            <a:r>
              <a:rPr lang="en-US" sz="3200" dirty="0" smtClean="0"/>
              <a:t> is similar to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BFS </a:t>
            </a:r>
            <a:r>
              <a:rPr lang="en-US" sz="3200" dirty="0" smtClean="0"/>
              <a:t>and to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Prim's algorithms</a:t>
            </a:r>
          </a:p>
          <a:p>
            <a:pPr>
              <a:lnSpc>
                <a:spcPct val="95000"/>
              </a:lnSpc>
            </a:pPr>
            <a:r>
              <a:rPr lang="en-US" sz="3200" dirty="0" smtClean="0"/>
              <a:t>Use a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priority queue</a:t>
            </a:r>
            <a:r>
              <a:rPr lang="en-US" sz="3200" dirty="0" smtClean="0"/>
              <a:t> instead of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queue</a:t>
            </a:r>
          </a:p>
          <a:p>
            <a:pPr lvl="1">
              <a:lnSpc>
                <a:spcPct val="95000"/>
              </a:lnSpc>
            </a:pPr>
            <a:r>
              <a:rPr lang="en-US" sz="3000" dirty="0" smtClean="0"/>
              <a:t>Keep the shortest distances so far</a:t>
            </a:r>
          </a:p>
          <a:p>
            <a:pPr>
              <a:lnSpc>
                <a:spcPct val="95000"/>
              </a:lnSpc>
            </a:pPr>
            <a:r>
              <a:rPr lang="en-US" sz="3200" dirty="0" smtClean="0"/>
              <a:t>Steps in </a:t>
            </a:r>
            <a:r>
              <a:rPr lang="en-US" sz="3200" noProof="1" smtClean="0"/>
              <a:t>Dijkstra's</a:t>
            </a:r>
            <a:r>
              <a:rPr lang="en-US" sz="3200" dirty="0" smtClean="0"/>
              <a:t> algorithm: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 Algorithm</a:t>
            </a:r>
            <a:endParaRPr lang="en-US" noProof="1"/>
          </a:p>
        </p:txBody>
      </p:sp>
      <p:grpSp>
        <p:nvGrpSpPr>
          <p:cNvPr id="26" name="Group 25"/>
          <p:cNvGrpSpPr/>
          <p:nvPr/>
        </p:nvGrpSpPr>
        <p:grpSpPr>
          <a:xfrm>
            <a:off x="9233108" y="3989696"/>
            <a:ext cx="2243522" cy="2251318"/>
            <a:chOff x="8928308" y="3352799"/>
            <a:chExt cx="2243522" cy="2251318"/>
          </a:xfrm>
        </p:grpSpPr>
        <p:cxnSp>
          <p:nvCxnSpPr>
            <p:cNvPr id="8" name="Straight Arrow Connector 7"/>
            <p:cNvCxnSpPr>
              <a:cxnSpLocks noChangeShapeType="1"/>
            </p:cNvCxnSpPr>
            <p:nvPr/>
          </p:nvCxnSpPr>
          <p:spPr bwMode="auto">
            <a:xfrm flipH="1">
              <a:off x="9725064" y="4689717"/>
              <a:ext cx="775300" cy="45093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9" name="Oval 8"/>
            <p:cNvSpPr>
              <a:spLocks noChangeArrowheads="1"/>
            </p:cNvSpPr>
            <p:nvPr/>
          </p:nvSpPr>
          <p:spPr bwMode="auto">
            <a:xfrm rot="10800000" flipV="1">
              <a:off x="10467494" y="4225682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0" name="Straight Arrow Connector 9"/>
            <p:cNvCxnSpPr>
              <a:cxnSpLocks noChangeShapeType="1"/>
              <a:stCxn id="13" idx="4"/>
              <a:endCxn id="12" idx="0"/>
            </p:cNvCxnSpPr>
            <p:nvPr/>
          </p:nvCxnSpPr>
          <p:spPr bwMode="auto">
            <a:xfrm flipH="1">
              <a:off x="9400235" y="4003916"/>
              <a:ext cx="75809" cy="94908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cxnSp>
          <p:nvCxnSpPr>
            <p:cNvPr id="11" name="Straight Arrow Connector 10"/>
            <p:cNvCxnSpPr>
              <a:cxnSpLocks noChangeShapeType="1"/>
              <a:stCxn id="13" idx="3"/>
            </p:cNvCxnSpPr>
            <p:nvPr/>
          </p:nvCxnSpPr>
          <p:spPr bwMode="auto">
            <a:xfrm>
              <a:off x="9725064" y="3908562"/>
              <a:ext cx="775300" cy="47009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12" name="Oval 11"/>
            <p:cNvSpPr>
              <a:spLocks noChangeArrowheads="1"/>
            </p:cNvSpPr>
            <p:nvPr/>
          </p:nvSpPr>
          <p:spPr bwMode="auto">
            <a:xfrm rot="10800000" flipV="1">
              <a:off x="9066212" y="4953000"/>
              <a:ext cx="66804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" name="Oval 12"/>
            <p:cNvSpPr>
              <a:spLocks noChangeArrowheads="1"/>
            </p:cNvSpPr>
            <p:nvPr/>
          </p:nvSpPr>
          <p:spPr bwMode="auto">
            <a:xfrm rot="10800000" flipV="1">
              <a:off x="9123876" y="3352799"/>
              <a:ext cx="704336" cy="6511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S</a:t>
              </a:r>
              <a:endPara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928308" y="4245182"/>
              <a:ext cx="47000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 smtClean="0"/>
                <a:t>30</a:t>
              </a:r>
              <a:endParaRPr lang="en-US" sz="22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084108" y="3732816"/>
              <a:ext cx="47000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 smtClean="0"/>
                <a:t>15</a:t>
              </a:r>
              <a:endParaRPr lang="en-US" sz="22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056812" y="4912055"/>
              <a:ext cx="47000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 smtClean="0"/>
                <a:t>10</a:t>
              </a:r>
              <a:endParaRPr lang="en-US" sz="2200" b="1" dirty="0"/>
            </a:p>
          </p:txBody>
        </p:sp>
      </p:grp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5613311"/>
              </p:ext>
            </p:extLst>
          </p:nvPr>
        </p:nvGraphicFramePr>
        <p:xfrm>
          <a:off x="7069092" y="2411104"/>
          <a:ext cx="1853564" cy="9144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35330"/>
                <a:gridCol w="559117"/>
                <a:gridCol w="559117"/>
              </a:tblGrid>
              <a:tr h="287514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287514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094071"/>
              </p:ext>
            </p:extLst>
          </p:nvPr>
        </p:nvGraphicFramePr>
        <p:xfrm>
          <a:off x="9779308" y="2411104"/>
          <a:ext cx="1855151" cy="9144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36917"/>
                <a:gridCol w="559117"/>
                <a:gridCol w="559117"/>
              </a:tblGrid>
              <a:tr h="287514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28751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d[</a:t>
                      </a:r>
                      <a:r>
                        <a:rPr lang="en-US" i="1" dirty="0" smtClean="0"/>
                        <a:t>v</a:t>
                      </a:r>
                      <a:r>
                        <a:rPr lang="en-US" dirty="0" smtClean="0"/>
                        <a:t>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9" name="Right Arrow 28"/>
          <p:cNvSpPr/>
          <p:nvPr/>
        </p:nvSpPr>
        <p:spPr>
          <a:xfrm>
            <a:off x="9130353" y="2697846"/>
            <a:ext cx="476434" cy="340916"/>
          </a:xfrm>
          <a:prstGeom prst="rightArrow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1" name="Rectangle 5"/>
          <p:cNvSpPr>
            <a:spLocks noChangeArrowheads="1"/>
          </p:cNvSpPr>
          <p:nvPr/>
        </p:nvSpPr>
        <p:spPr bwMode="auto">
          <a:xfrm>
            <a:off x="608012" y="3630304"/>
            <a:ext cx="7996612" cy="294617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r>
              <a:rPr lang="en-US" sz="2600" dirty="0" smtClean="0">
                <a:cs typeface="Consolas" panose="020B0609020204030204" pitchFamily="49" charset="0"/>
              </a:rPr>
              <a:t>Initially </a:t>
            </a:r>
            <a:r>
              <a:rPr lang="en-US" sz="2600" dirty="0">
                <a:cs typeface="Consolas" panose="020B0609020204030204" pitchFamily="49" charset="0"/>
              </a:rPr>
              <a:t>calculate all </a:t>
            </a:r>
            <a:r>
              <a:rPr lang="en-US" sz="2600" dirty="0" smtClean="0">
                <a:cs typeface="Consolas" panose="020B0609020204030204" pitchFamily="49" charset="0"/>
              </a:rPr>
              <a:t>direct distances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d[]</a:t>
            </a:r>
            <a:r>
              <a:rPr lang="en-US" sz="2600" dirty="0">
                <a:cs typeface="Consolas" panose="020B0609020204030204" pitchFamily="49" charset="0"/>
              </a:rPr>
              <a:t> from 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S</a:t>
            </a:r>
            <a:endParaRPr lang="en-US" sz="2600" i="1" dirty="0">
              <a:solidFill>
                <a:schemeClr val="tx2">
                  <a:lumMod val="75000"/>
                </a:schemeClr>
              </a:solidFill>
              <a:cs typeface="Consolas" panose="020B0609020204030204" pitchFamily="49" charset="0"/>
            </a:endParaRPr>
          </a:p>
          <a:p>
            <a:r>
              <a:rPr lang="en-US" sz="2600" dirty="0" smtClean="0">
                <a:cs typeface="Consolas" panose="020B0609020204030204" pitchFamily="49" charset="0"/>
              </a:rPr>
              <a:t>Enqueue that start node </a:t>
            </a:r>
            <a:r>
              <a:rPr lang="en-US" sz="2600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S</a:t>
            </a:r>
          </a:p>
          <a:p>
            <a:r>
              <a:rPr lang="en-US" sz="2600" dirty="0" smtClean="0">
                <a:cs typeface="Consolas" panose="020B0609020204030204" pitchFamily="49" charset="0"/>
              </a:rPr>
              <a:t>While </a:t>
            </a:r>
            <a:r>
              <a:rPr lang="en-US" sz="2600" dirty="0">
                <a:cs typeface="Consolas" panose="020B0609020204030204" pitchFamily="49" charset="0"/>
              </a:rPr>
              <a:t>(queue not empty)</a:t>
            </a:r>
          </a:p>
          <a:p>
            <a:r>
              <a:rPr lang="en-US" sz="2600" dirty="0">
                <a:cs typeface="Consolas" panose="020B0609020204030204" pitchFamily="49" charset="0"/>
              </a:rPr>
              <a:t>  </a:t>
            </a:r>
            <a:r>
              <a:rPr lang="en-US" sz="2600" dirty="0" smtClean="0">
                <a:cs typeface="Consolas" panose="020B0609020204030204" pitchFamily="49" charset="0"/>
              </a:rPr>
              <a:t>  Dequeue </a:t>
            </a:r>
            <a:r>
              <a:rPr lang="en-US" sz="2600" dirty="0">
                <a:cs typeface="Consolas" panose="020B0609020204030204" pitchFamily="49" charset="0"/>
              </a:rPr>
              <a:t>the nearest vertex 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B</a:t>
            </a:r>
          </a:p>
          <a:p>
            <a:r>
              <a:rPr lang="en-US" sz="2600" dirty="0">
                <a:cs typeface="Consolas" panose="020B0609020204030204" pitchFamily="49" charset="0"/>
              </a:rPr>
              <a:t>  </a:t>
            </a:r>
            <a:r>
              <a:rPr lang="en-US" sz="2600" dirty="0" smtClean="0">
                <a:cs typeface="Consolas" panose="020B0609020204030204" pitchFamily="49" charset="0"/>
              </a:rPr>
              <a:t>  Enqueue </a:t>
            </a:r>
            <a:r>
              <a:rPr lang="en-US" sz="2600" dirty="0">
                <a:cs typeface="Consolas" panose="020B0609020204030204" pitchFamily="49" charset="0"/>
              </a:rPr>
              <a:t>all unvisited child nodes of 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B</a:t>
            </a:r>
          </a:p>
          <a:p>
            <a:r>
              <a:rPr lang="en-US" sz="2600" dirty="0">
                <a:cs typeface="Consolas" panose="020B0609020204030204" pitchFamily="49" charset="0"/>
              </a:rPr>
              <a:t>  </a:t>
            </a:r>
            <a:r>
              <a:rPr lang="en-US" sz="2600" dirty="0" smtClean="0">
                <a:cs typeface="Consolas" panose="020B0609020204030204" pitchFamily="49" charset="0"/>
              </a:rPr>
              <a:t>  For </a:t>
            </a:r>
            <a:r>
              <a:rPr lang="en-US" sz="2600" dirty="0">
                <a:cs typeface="Consolas" panose="020B0609020204030204" pitchFamily="49" charset="0"/>
              </a:rPr>
              <a:t>each edge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{B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A}</a:t>
            </a:r>
            <a:r>
              <a:rPr lang="en-US" sz="2600" dirty="0">
                <a:cs typeface="Consolas" panose="020B0609020204030204" pitchFamily="49" charset="0"/>
              </a:rPr>
              <a:t>, improve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d[A]</a:t>
            </a:r>
            <a:r>
              <a:rPr lang="en-US" sz="2600" dirty="0">
                <a:cs typeface="Consolas" panose="020B0609020204030204" pitchFamily="49" charset="0"/>
              </a:rPr>
              <a:t> through </a:t>
            </a:r>
            <a:r>
              <a:rPr lang="en-US" sz="2600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B</a:t>
            </a:r>
            <a:r>
              <a:rPr lang="en-US" sz="2600" dirty="0" smtClean="0">
                <a:cs typeface="Consolas" panose="020B0609020204030204" pitchFamily="49" charset="0"/>
              </a:rPr>
              <a:t>:</a:t>
            </a:r>
          </a:p>
          <a:p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2600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      d[S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A] </a:t>
            </a:r>
            <a:r>
              <a:rPr lang="en-US" sz="2600" dirty="0">
                <a:cs typeface="Consolas" panose="020B0609020204030204" pitchFamily="49" charset="0"/>
              </a:rPr>
              <a:t>= min(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d[S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A]</a:t>
            </a:r>
            <a:r>
              <a:rPr lang="en-US" sz="2600" dirty="0">
                <a:cs typeface="Consolas" panose="020B0609020204030204" pitchFamily="49" charset="0"/>
              </a:rPr>
              <a:t>,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d[S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B]</a:t>
            </a:r>
            <a:r>
              <a:rPr lang="en-US" sz="2600" dirty="0">
                <a:cs typeface="Consolas" panose="020B0609020204030204" pitchFamily="49" charset="0"/>
              </a:rPr>
              <a:t> +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weight[B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A</a:t>
            </a:r>
            <a:r>
              <a:rPr lang="en-US" sz="2600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]</a:t>
            </a:r>
            <a:r>
              <a:rPr lang="en-US" sz="2600" dirty="0" smtClean="0">
                <a:cs typeface="Consolas" panose="020B0609020204030204" pitchFamily="49" charset="0"/>
              </a:rPr>
              <a:t>)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94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Initialize all distances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d[] </a:t>
            </a:r>
            <a:r>
              <a:rPr lang="en-US" sz="3000" dirty="0"/>
              <a:t>from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000" dirty="0"/>
              <a:t>: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d[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…n-1]</a:t>
            </a:r>
            <a:r>
              <a:rPr lang="en-US" sz="3000" dirty="0"/>
              <a:t> =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∞</a:t>
            </a:r>
            <a:r>
              <a:rPr lang="en-US" sz="3000" dirty="0"/>
              <a:t>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d[s] =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 smtClean="0"/>
              <a:t>Enqueue the start node 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3000" dirty="0" smtClean="0"/>
              <a:t>)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 Algorithm: Step #1</a:t>
            </a:r>
            <a:endParaRPr lang="en-US" noProof="1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062527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74" name="Group 73"/>
          <p:cNvGrpSpPr/>
          <p:nvPr/>
        </p:nvGrpSpPr>
        <p:grpSpPr>
          <a:xfrm>
            <a:off x="2197322" y="4095690"/>
            <a:ext cx="7763703" cy="2355061"/>
            <a:chOff x="2513690" y="3996558"/>
            <a:chExt cx="7763703" cy="2355061"/>
          </a:xfrm>
        </p:grpSpPr>
        <p:cxnSp>
          <p:nvCxnSpPr>
            <p:cNvPr id="6" name="Straight Arrow Connector 5"/>
            <p:cNvCxnSpPr>
              <a:cxnSpLocks noChangeShapeType="1"/>
              <a:stCxn id="17" idx="7"/>
              <a:endCxn id="18" idx="3"/>
            </p:cNvCxnSpPr>
            <p:nvPr/>
          </p:nvCxnSpPr>
          <p:spPr bwMode="auto">
            <a:xfrm flipV="1">
              <a:off x="7024137" y="4647332"/>
              <a:ext cx="700228" cy="3914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" name="Straight Arrow Connector 6"/>
            <p:cNvCxnSpPr>
              <a:cxnSpLocks noChangeShapeType="1"/>
              <a:stCxn id="19" idx="6"/>
              <a:endCxn id="18" idx="2"/>
            </p:cNvCxnSpPr>
            <p:nvPr/>
          </p:nvCxnSpPr>
          <p:spPr bwMode="auto">
            <a:xfrm>
              <a:off x="6175399" y="4298337"/>
              <a:ext cx="1458166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" name="Straight Arrow Connector 7"/>
            <p:cNvCxnSpPr>
              <a:cxnSpLocks noChangeShapeType="1"/>
              <a:stCxn id="17" idx="1"/>
              <a:endCxn id="19" idx="5"/>
            </p:cNvCxnSpPr>
            <p:nvPr/>
          </p:nvCxnSpPr>
          <p:spPr bwMode="auto">
            <a:xfrm flipH="1" flipV="1">
              <a:off x="6089239" y="4494932"/>
              <a:ext cx="505070" cy="5438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9" name="Straight Arrow Connector 8"/>
            <p:cNvCxnSpPr>
              <a:cxnSpLocks noChangeShapeType="1"/>
              <a:stCxn id="20" idx="6"/>
              <a:endCxn id="17" idx="2"/>
            </p:cNvCxnSpPr>
            <p:nvPr/>
          </p:nvCxnSpPr>
          <p:spPr bwMode="auto">
            <a:xfrm>
              <a:off x="5420180" y="5212737"/>
              <a:ext cx="1085108" cy="2265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0" name="Straight Arrow Connector 9"/>
            <p:cNvCxnSpPr>
              <a:cxnSpLocks noChangeShapeType="1"/>
              <a:stCxn id="19" idx="3"/>
              <a:endCxn id="20" idx="7"/>
            </p:cNvCxnSpPr>
            <p:nvPr/>
          </p:nvCxnSpPr>
          <p:spPr bwMode="auto">
            <a:xfrm flipH="1">
              <a:off x="5338460" y="4494932"/>
              <a:ext cx="334765" cy="5212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" name="Straight Arrow Connector 10"/>
            <p:cNvCxnSpPr>
              <a:cxnSpLocks noChangeShapeType="1"/>
              <a:stCxn id="25" idx="6"/>
              <a:endCxn id="19" idx="2"/>
            </p:cNvCxnSpPr>
            <p:nvPr/>
          </p:nvCxnSpPr>
          <p:spPr bwMode="auto">
            <a:xfrm flipV="1">
              <a:off x="4280752" y="4298337"/>
              <a:ext cx="1306313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" name="Straight Arrow Connector 11"/>
            <p:cNvCxnSpPr>
              <a:cxnSpLocks noChangeShapeType="1"/>
              <a:stCxn id="20" idx="1"/>
              <a:endCxn id="25" idx="5"/>
            </p:cNvCxnSpPr>
            <p:nvPr/>
          </p:nvCxnSpPr>
          <p:spPr bwMode="auto">
            <a:xfrm flipH="1" flipV="1">
              <a:off x="4194592" y="4647332"/>
              <a:ext cx="749287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" name="Straight Arrow Connector 12"/>
            <p:cNvCxnSpPr>
              <a:cxnSpLocks noChangeShapeType="1"/>
              <a:stCxn id="17" idx="5"/>
              <a:endCxn id="23" idx="1"/>
            </p:cNvCxnSpPr>
            <p:nvPr/>
          </p:nvCxnSpPr>
          <p:spPr bwMode="auto">
            <a:xfrm>
              <a:off x="7024137" y="5431987"/>
              <a:ext cx="658779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4" name="Straight Arrow Connector 13"/>
            <p:cNvCxnSpPr>
              <a:cxnSpLocks noChangeShapeType="1"/>
              <a:stCxn id="22" idx="2"/>
              <a:endCxn id="21" idx="6"/>
            </p:cNvCxnSpPr>
            <p:nvPr/>
          </p:nvCxnSpPr>
          <p:spPr bwMode="auto">
            <a:xfrm flipH="1" flipV="1">
              <a:off x="4505780" y="6046296"/>
              <a:ext cx="1247193" cy="2729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" name="Straight Arrow Connector 14"/>
            <p:cNvCxnSpPr>
              <a:cxnSpLocks noChangeShapeType="1"/>
              <a:stCxn id="20" idx="3"/>
              <a:endCxn id="21" idx="7"/>
            </p:cNvCxnSpPr>
            <p:nvPr/>
          </p:nvCxnSpPr>
          <p:spPr bwMode="auto">
            <a:xfrm flipH="1">
              <a:off x="4419620" y="5409332"/>
              <a:ext cx="524259" cy="44036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6" name="Straight Arrow Connector 15"/>
            <p:cNvCxnSpPr>
              <a:cxnSpLocks noChangeShapeType="1"/>
              <a:stCxn id="22" idx="7"/>
              <a:endCxn id="17" idx="3"/>
            </p:cNvCxnSpPr>
            <p:nvPr/>
          </p:nvCxnSpPr>
          <p:spPr bwMode="auto">
            <a:xfrm flipV="1">
              <a:off x="6255147" y="5431987"/>
              <a:ext cx="339162" cy="4450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6505288" y="4957364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8" name="Oval 17"/>
            <p:cNvSpPr>
              <a:spLocks noChangeArrowheads="1"/>
            </p:cNvSpPr>
            <p:nvPr/>
          </p:nvSpPr>
          <p:spPr bwMode="auto">
            <a:xfrm>
              <a:off x="7633565" y="4172710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5587065" y="4020309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4862159" y="4934709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3917446" y="5768268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5752973" y="5795564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7596756" y="5719364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4" name="Straight Arrow Connector 23"/>
            <p:cNvCxnSpPr>
              <a:cxnSpLocks noChangeShapeType="1"/>
              <a:stCxn id="26" idx="7"/>
              <a:endCxn id="25" idx="3"/>
            </p:cNvCxnSpPr>
            <p:nvPr/>
          </p:nvCxnSpPr>
          <p:spPr bwMode="auto">
            <a:xfrm flipV="1">
              <a:off x="3351284" y="4647332"/>
              <a:ext cx="427294" cy="41524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25" name="Oval 24"/>
            <p:cNvSpPr>
              <a:spLocks noChangeArrowheads="1"/>
            </p:cNvSpPr>
            <p:nvPr/>
          </p:nvSpPr>
          <p:spPr bwMode="auto">
            <a:xfrm>
              <a:off x="3692418" y="4172709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2849110" y="4981148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7" name="Straight Arrow Connector 26"/>
            <p:cNvCxnSpPr>
              <a:cxnSpLocks noChangeShapeType="1"/>
              <a:stCxn id="23" idx="0"/>
              <a:endCxn id="18" idx="4"/>
            </p:cNvCxnSpPr>
            <p:nvPr/>
          </p:nvCxnSpPr>
          <p:spPr bwMode="auto">
            <a:xfrm flipV="1">
              <a:off x="7890923" y="4728764"/>
              <a:ext cx="52654" cy="9906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8" name="Straight Arrow Connector 27"/>
            <p:cNvCxnSpPr>
              <a:cxnSpLocks noChangeShapeType="1"/>
              <a:stCxn id="23" idx="2"/>
              <a:endCxn id="22" idx="6"/>
            </p:cNvCxnSpPr>
            <p:nvPr/>
          </p:nvCxnSpPr>
          <p:spPr bwMode="auto">
            <a:xfrm flipH="1">
              <a:off x="6341307" y="5997392"/>
              <a:ext cx="1255449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9" name="Straight Arrow Connector 28"/>
            <p:cNvCxnSpPr>
              <a:cxnSpLocks noChangeShapeType="1"/>
              <a:stCxn id="26" idx="5"/>
              <a:endCxn id="21" idx="1"/>
            </p:cNvCxnSpPr>
            <p:nvPr/>
          </p:nvCxnSpPr>
          <p:spPr bwMode="auto">
            <a:xfrm>
              <a:off x="3351284" y="5455771"/>
              <a:ext cx="652322" cy="39392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>
              <a:off x="3195932" y="449789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629613" y="529195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05173" y="399655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545335" y="450835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694211" y="488322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738025" y="399655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086870" y="452199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916281" y="503121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250225" y="5263873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025598" y="56841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734191" y="568723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27475" y="536815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425919" y="526466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230774" y="444797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306834" y="446270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46" name="Oval 45"/>
            <p:cNvSpPr>
              <a:spLocks noChangeArrowheads="1"/>
            </p:cNvSpPr>
            <p:nvPr/>
          </p:nvSpPr>
          <p:spPr bwMode="auto">
            <a:xfrm>
              <a:off x="8716510" y="4875754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47" name="Straight Arrow Connector 46"/>
            <p:cNvCxnSpPr>
              <a:cxnSpLocks noChangeShapeType="1"/>
              <a:stCxn id="46" idx="1"/>
              <a:endCxn id="18" idx="5"/>
            </p:cNvCxnSpPr>
            <p:nvPr/>
          </p:nvCxnSpPr>
          <p:spPr bwMode="auto">
            <a:xfrm flipH="1" flipV="1">
              <a:off x="8162789" y="4647332"/>
              <a:ext cx="644521" cy="3098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50" name="Straight Arrow Connector 49"/>
            <p:cNvCxnSpPr>
              <a:cxnSpLocks noChangeShapeType="1"/>
              <a:stCxn id="46" idx="3"/>
              <a:endCxn id="23" idx="7"/>
            </p:cNvCxnSpPr>
            <p:nvPr/>
          </p:nvCxnSpPr>
          <p:spPr bwMode="auto">
            <a:xfrm flipH="1">
              <a:off x="8098930" y="5350376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56" name="TextBox 55"/>
            <p:cNvSpPr txBox="1"/>
            <p:nvPr/>
          </p:nvSpPr>
          <p:spPr>
            <a:xfrm>
              <a:off x="8398062" y="444143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65239" y="549790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513690" y="4881228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62" name="Oval 61"/>
            <p:cNvSpPr>
              <a:spLocks noChangeArrowheads="1"/>
            </p:cNvSpPr>
            <p:nvPr/>
          </p:nvSpPr>
          <p:spPr bwMode="auto">
            <a:xfrm>
              <a:off x="9632724" y="4248910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63" name="Oval 62"/>
            <p:cNvSpPr>
              <a:spLocks noChangeArrowheads="1"/>
            </p:cNvSpPr>
            <p:nvPr/>
          </p:nvSpPr>
          <p:spPr bwMode="auto">
            <a:xfrm>
              <a:off x="9632724" y="554535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64" name="Straight Arrow Connector 63"/>
            <p:cNvCxnSpPr>
              <a:cxnSpLocks noChangeShapeType="1"/>
              <a:stCxn id="62" idx="4"/>
              <a:endCxn id="63" idx="0"/>
            </p:cNvCxnSpPr>
            <p:nvPr/>
          </p:nvCxnSpPr>
          <p:spPr bwMode="auto">
            <a:xfrm>
              <a:off x="9942736" y="4804964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9962883" y="498715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67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Minimum spanning tree </a:t>
            </a:r>
            <a:r>
              <a:rPr lang="en-US" dirty="0" smtClean="0"/>
              <a:t>(MST)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Weight &lt;= weight(all other spanning trees)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First used in electrical networks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Minimal cost of wiring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Minimum Spanning </a:t>
            </a:r>
            <a:r>
              <a:rPr lang="en-US" dirty="0"/>
              <a:t>Tree (MST)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12" y="2678110"/>
            <a:ext cx="2952558" cy="3542470"/>
          </a:xfrm>
          <a:prstGeom prst="roundRect">
            <a:avLst>
              <a:gd name="adj" fmla="val 2016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grpSp>
        <p:nvGrpSpPr>
          <p:cNvPr id="168" name="Group 167"/>
          <p:cNvGrpSpPr/>
          <p:nvPr/>
        </p:nvGrpSpPr>
        <p:grpSpPr>
          <a:xfrm>
            <a:off x="1585659" y="3846380"/>
            <a:ext cx="5538819" cy="2649756"/>
            <a:chOff x="5974145" y="3549667"/>
            <a:chExt cx="5538819" cy="2649756"/>
          </a:xfrm>
        </p:grpSpPr>
        <p:cxnSp>
          <p:nvCxnSpPr>
            <p:cNvPr id="169" name="Straight Arrow Connector 168"/>
            <p:cNvCxnSpPr>
              <a:cxnSpLocks noChangeShapeType="1"/>
              <a:stCxn id="180" idx="7"/>
              <a:endCxn id="181" idx="3"/>
            </p:cNvCxnSpPr>
            <p:nvPr/>
          </p:nvCxnSpPr>
          <p:spPr bwMode="auto">
            <a:xfrm flipV="1">
              <a:off x="10106625" y="4208422"/>
              <a:ext cx="742775" cy="58315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0" name="Straight Arrow Connector 169"/>
            <p:cNvCxnSpPr>
              <a:cxnSpLocks noChangeShapeType="1"/>
              <a:stCxn id="182" idx="6"/>
              <a:endCxn id="181" idx="2"/>
            </p:cNvCxnSpPr>
            <p:nvPr/>
          </p:nvCxnSpPr>
          <p:spPr bwMode="auto">
            <a:xfrm>
              <a:off x="9300434" y="3927668"/>
              <a:ext cx="1458166" cy="84159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1" name="Straight Arrow Connector 170"/>
            <p:cNvCxnSpPr>
              <a:cxnSpLocks noChangeShapeType="1"/>
              <a:stCxn id="180" idx="1"/>
              <a:endCxn id="182" idx="5"/>
            </p:cNvCxnSpPr>
            <p:nvPr/>
          </p:nvCxnSpPr>
          <p:spPr bwMode="auto">
            <a:xfrm flipH="1" flipV="1">
              <a:off x="9214274" y="4124263"/>
              <a:ext cx="497769" cy="667309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2" name="Straight Arrow Connector 171"/>
            <p:cNvCxnSpPr>
              <a:cxnSpLocks noChangeShapeType="1"/>
              <a:stCxn id="183" idx="6"/>
              <a:endCxn id="180" idx="2"/>
            </p:cNvCxnSpPr>
            <p:nvPr/>
          </p:nvCxnSpPr>
          <p:spPr bwMode="auto">
            <a:xfrm flipV="1">
              <a:off x="8502933" y="4988168"/>
              <a:ext cx="1127390" cy="1406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3" name="Straight Arrow Connector 172"/>
            <p:cNvCxnSpPr>
              <a:cxnSpLocks noChangeShapeType="1"/>
              <a:stCxn id="182" idx="3"/>
              <a:endCxn id="183" idx="7"/>
            </p:cNvCxnSpPr>
            <p:nvPr/>
          </p:nvCxnSpPr>
          <p:spPr bwMode="auto">
            <a:xfrm flipH="1">
              <a:off x="8421213" y="4124263"/>
              <a:ext cx="377047" cy="681375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4" name="Straight Arrow Connector 173"/>
            <p:cNvCxnSpPr>
              <a:cxnSpLocks noChangeShapeType="1"/>
              <a:stCxn id="188" idx="6"/>
              <a:endCxn id="182" idx="2"/>
            </p:cNvCxnSpPr>
            <p:nvPr/>
          </p:nvCxnSpPr>
          <p:spPr bwMode="auto">
            <a:xfrm flipV="1">
              <a:off x="7405787" y="3927668"/>
              <a:ext cx="1306313" cy="10961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5" name="Straight Arrow Connector 174"/>
            <p:cNvCxnSpPr>
              <a:cxnSpLocks noChangeShapeType="1"/>
              <a:stCxn id="183" idx="1"/>
              <a:endCxn id="188" idx="5"/>
            </p:cNvCxnSpPr>
            <p:nvPr/>
          </p:nvCxnSpPr>
          <p:spPr bwMode="auto">
            <a:xfrm flipH="1" flipV="1">
              <a:off x="7319627" y="4233882"/>
              <a:ext cx="707005" cy="571756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6" name="Straight Arrow Connector 175"/>
            <p:cNvCxnSpPr>
              <a:cxnSpLocks noChangeShapeType="1"/>
              <a:stCxn id="180" idx="5"/>
              <a:endCxn id="186" idx="1"/>
            </p:cNvCxnSpPr>
            <p:nvPr/>
          </p:nvCxnSpPr>
          <p:spPr bwMode="auto">
            <a:xfrm>
              <a:off x="10106625" y="5184763"/>
              <a:ext cx="701326" cy="469344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7" name="Straight Arrow Connector 176"/>
            <p:cNvCxnSpPr>
              <a:cxnSpLocks noChangeShapeType="1"/>
              <a:stCxn id="185" idx="2"/>
              <a:endCxn id="184" idx="6"/>
            </p:cNvCxnSpPr>
            <p:nvPr/>
          </p:nvCxnSpPr>
          <p:spPr bwMode="auto">
            <a:xfrm flipH="1" flipV="1">
              <a:off x="7605284" y="5891191"/>
              <a:ext cx="1272724" cy="3020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8" name="Straight Arrow Connector 177"/>
            <p:cNvCxnSpPr>
              <a:cxnSpLocks noChangeShapeType="1"/>
              <a:stCxn id="183" idx="3"/>
              <a:endCxn id="184" idx="7"/>
            </p:cNvCxnSpPr>
            <p:nvPr/>
          </p:nvCxnSpPr>
          <p:spPr bwMode="auto">
            <a:xfrm flipH="1">
              <a:off x="7519124" y="5198829"/>
              <a:ext cx="507508" cy="495766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9" name="Straight Arrow Connector 178"/>
            <p:cNvCxnSpPr>
              <a:cxnSpLocks noChangeShapeType="1"/>
              <a:stCxn id="185" idx="7"/>
              <a:endCxn id="180" idx="3"/>
            </p:cNvCxnSpPr>
            <p:nvPr/>
          </p:nvCxnSpPr>
          <p:spPr bwMode="auto">
            <a:xfrm flipV="1">
              <a:off x="9380182" y="5184763"/>
              <a:ext cx="331861" cy="540037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80" name="Oval 179"/>
            <p:cNvSpPr>
              <a:spLocks noChangeArrowheads="1"/>
            </p:cNvSpPr>
            <p:nvPr/>
          </p:nvSpPr>
          <p:spPr bwMode="auto">
            <a:xfrm>
              <a:off x="9630323" y="4710140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81" name="Oval 180"/>
            <p:cNvSpPr>
              <a:spLocks noChangeArrowheads="1"/>
            </p:cNvSpPr>
            <p:nvPr/>
          </p:nvSpPr>
          <p:spPr bwMode="auto">
            <a:xfrm>
              <a:off x="10758600" y="3733800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J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82" name="Oval 181"/>
            <p:cNvSpPr>
              <a:spLocks noChangeArrowheads="1"/>
            </p:cNvSpPr>
            <p:nvPr/>
          </p:nvSpPr>
          <p:spPr bwMode="auto">
            <a:xfrm>
              <a:off x="8712100" y="364964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83" name="Oval 182"/>
            <p:cNvSpPr>
              <a:spLocks noChangeArrowheads="1"/>
            </p:cNvSpPr>
            <p:nvPr/>
          </p:nvSpPr>
          <p:spPr bwMode="auto">
            <a:xfrm>
              <a:off x="7944912" y="4724206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84" name="Oval 183"/>
            <p:cNvSpPr>
              <a:spLocks noChangeArrowheads="1"/>
            </p:cNvSpPr>
            <p:nvPr/>
          </p:nvSpPr>
          <p:spPr bwMode="auto">
            <a:xfrm>
              <a:off x="7016950" y="5613163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E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85" name="Oval 184"/>
            <p:cNvSpPr>
              <a:spLocks noChangeArrowheads="1"/>
            </p:cNvSpPr>
            <p:nvPr/>
          </p:nvSpPr>
          <p:spPr bwMode="auto">
            <a:xfrm>
              <a:off x="8878008" y="5643368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86" name="Oval 185"/>
            <p:cNvSpPr>
              <a:spLocks noChangeArrowheads="1"/>
            </p:cNvSpPr>
            <p:nvPr/>
          </p:nvSpPr>
          <p:spPr bwMode="auto">
            <a:xfrm>
              <a:off x="10721791" y="5572675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87" name="Straight Arrow Connector 186"/>
            <p:cNvCxnSpPr>
              <a:cxnSpLocks noChangeShapeType="1"/>
              <a:stCxn id="189" idx="7"/>
              <a:endCxn id="188" idx="3"/>
            </p:cNvCxnSpPr>
            <p:nvPr/>
          </p:nvCxnSpPr>
          <p:spPr bwMode="auto">
            <a:xfrm flipV="1">
              <a:off x="6476319" y="4233882"/>
              <a:ext cx="427294" cy="546757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88" name="Oval 187"/>
            <p:cNvSpPr>
              <a:spLocks noChangeArrowheads="1"/>
            </p:cNvSpPr>
            <p:nvPr/>
          </p:nvSpPr>
          <p:spPr bwMode="auto">
            <a:xfrm>
              <a:off x="6817453" y="3759259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89" name="Oval 188"/>
            <p:cNvSpPr>
              <a:spLocks noChangeArrowheads="1"/>
            </p:cNvSpPr>
            <p:nvPr/>
          </p:nvSpPr>
          <p:spPr bwMode="auto">
            <a:xfrm>
              <a:off x="5974145" y="4699207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K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90" name="Straight Arrow Connector 189"/>
            <p:cNvCxnSpPr>
              <a:cxnSpLocks noChangeShapeType="1"/>
              <a:stCxn id="186" idx="0"/>
              <a:endCxn id="181" idx="4"/>
            </p:cNvCxnSpPr>
            <p:nvPr/>
          </p:nvCxnSpPr>
          <p:spPr bwMode="auto">
            <a:xfrm flipV="1">
              <a:off x="11015958" y="4289854"/>
              <a:ext cx="52654" cy="128282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91" name="Straight Arrow Connector 190"/>
            <p:cNvCxnSpPr>
              <a:cxnSpLocks noChangeShapeType="1"/>
              <a:stCxn id="186" idx="2"/>
              <a:endCxn id="185" idx="6"/>
            </p:cNvCxnSpPr>
            <p:nvPr/>
          </p:nvCxnSpPr>
          <p:spPr bwMode="auto">
            <a:xfrm flipH="1">
              <a:off x="9466342" y="5850703"/>
              <a:ext cx="1255449" cy="7069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92" name="Straight Arrow Connector 191"/>
            <p:cNvCxnSpPr>
              <a:cxnSpLocks noChangeShapeType="1"/>
              <a:stCxn id="189" idx="5"/>
              <a:endCxn id="184" idx="1"/>
            </p:cNvCxnSpPr>
            <p:nvPr/>
          </p:nvCxnSpPr>
          <p:spPr bwMode="auto">
            <a:xfrm>
              <a:off x="6476319" y="5173830"/>
              <a:ext cx="626791" cy="52076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93" name="TextBox 192"/>
            <p:cNvSpPr txBox="1"/>
            <p:nvPr/>
          </p:nvSpPr>
          <p:spPr>
            <a:xfrm>
              <a:off x="6237968" y="417500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6713704" y="5050961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7830208" y="3581553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96" name="TextBox 195"/>
            <p:cNvSpPr txBox="1"/>
            <p:nvPr/>
          </p:nvSpPr>
          <p:spPr>
            <a:xfrm>
              <a:off x="7629426" y="414452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97" name="TextBox 196"/>
            <p:cNvSpPr txBox="1"/>
            <p:nvPr/>
          </p:nvSpPr>
          <p:spPr>
            <a:xfrm>
              <a:off x="8819246" y="460128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98" name="TextBox 197"/>
            <p:cNvSpPr txBox="1"/>
            <p:nvPr/>
          </p:nvSpPr>
          <p:spPr>
            <a:xfrm>
              <a:off x="9822116" y="354966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99" name="TextBox 198"/>
            <p:cNvSpPr txBox="1"/>
            <p:nvPr/>
          </p:nvSpPr>
          <p:spPr>
            <a:xfrm>
              <a:off x="10075264" y="418546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16</a:t>
              </a:r>
              <a:endParaRPr lang="en-US" sz="2000" dirty="0"/>
            </a:p>
          </p:txBody>
        </p:sp>
        <p:sp>
          <p:nvSpPr>
            <p:cNvPr id="200" name="TextBox 199"/>
            <p:cNvSpPr txBox="1"/>
            <p:nvPr/>
          </p:nvSpPr>
          <p:spPr>
            <a:xfrm>
              <a:off x="11068612" y="4735626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201" name="TextBox 200"/>
            <p:cNvSpPr txBox="1"/>
            <p:nvPr/>
          </p:nvSpPr>
          <p:spPr>
            <a:xfrm>
              <a:off x="10347964" y="500922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8109689" y="5511553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9818282" y="550082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22</a:t>
              </a:r>
              <a:endParaRPr lang="en-US" sz="2000" dirty="0"/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9238862" y="5140809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7482714" y="5064609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4</a:t>
              </a:r>
              <a:endParaRPr lang="en-US" sz="2000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8187068" y="409779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13</a:t>
              </a:r>
              <a:endParaRPr lang="en-US" sz="2000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9431869" y="4112521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79883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0</a:t>
            </a:r>
            <a:r>
              <a:rPr lang="en-US" sz="3000" dirty="0" smtClean="0"/>
              <a:t>) 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6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Improve min distances through child 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0</a:t>
            </a:r>
            <a:r>
              <a:rPr lang="en-US" sz="3000" dirty="0" smtClean="0"/>
              <a:t>: {</a:t>
            </a:r>
            <a:r>
              <a:rPr lang="en-US" sz="3000" dirty="0"/>
              <a:t>0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6</a:t>
            </a:r>
            <a:r>
              <a:rPr lang="en-US" sz="3000" dirty="0" smtClean="0"/>
              <a:t>},</a:t>
            </a:r>
            <a:r>
              <a:rPr lang="en-US" sz="3000" dirty="0"/>
              <a:t> {0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8}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#2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478668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60" name="Straight Arrow Connector 59"/>
            <p:cNvCxnSpPr>
              <a:cxnSpLocks noChangeShapeType="1"/>
              <a:stCxn id="77" idx="7"/>
              <a:endCxn id="7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65" name="Straight Arrow Connector 64"/>
            <p:cNvCxnSpPr>
              <a:cxnSpLocks noChangeShapeType="1"/>
              <a:stCxn id="79" idx="6"/>
              <a:endCxn id="7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66" name="Straight Arrow Connector 65"/>
            <p:cNvCxnSpPr>
              <a:cxnSpLocks noChangeShapeType="1"/>
              <a:stCxn id="77" idx="1"/>
              <a:endCxn id="7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67" name="Straight Arrow Connector 66"/>
            <p:cNvCxnSpPr>
              <a:cxnSpLocks noChangeShapeType="1"/>
              <a:stCxn id="80" idx="6"/>
              <a:endCxn id="7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69" name="Straight Arrow Connector 68"/>
            <p:cNvCxnSpPr>
              <a:cxnSpLocks noChangeShapeType="1"/>
              <a:stCxn id="79" idx="3"/>
              <a:endCxn id="8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0" name="Straight Arrow Connector 69"/>
            <p:cNvCxnSpPr>
              <a:cxnSpLocks noChangeShapeType="1"/>
              <a:stCxn id="85" idx="6"/>
              <a:endCxn id="7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1" name="Straight Arrow Connector 70"/>
            <p:cNvCxnSpPr>
              <a:cxnSpLocks noChangeShapeType="1"/>
              <a:stCxn id="80" idx="1"/>
              <a:endCxn id="8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2" name="Straight Arrow Connector 71"/>
            <p:cNvCxnSpPr>
              <a:cxnSpLocks noChangeShapeType="1"/>
              <a:stCxn id="77" idx="5"/>
              <a:endCxn id="8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3" name="Straight Arrow Connector 72"/>
            <p:cNvCxnSpPr>
              <a:cxnSpLocks noChangeShapeType="1"/>
              <a:stCxn id="82" idx="2"/>
              <a:endCxn id="8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5" name="Straight Arrow Connector 74"/>
            <p:cNvCxnSpPr>
              <a:cxnSpLocks noChangeShapeType="1"/>
              <a:stCxn id="80" idx="3"/>
              <a:endCxn id="8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6" name="Straight Arrow Connector 75"/>
            <p:cNvCxnSpPr>
              <a:cxnSpLocks noChangeShapeType="1"/>
              <a:stCxn id="82" idx="7"/>
              <a:endCxn id="7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77" name="Oval 7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78" name="Oval 7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79" name="Oval 7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0" name="Oval 7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1" name="Oval 8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2" name="Oval 8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3" name="Oval 8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84" name="Straight Arrow Connector 83"/>
            <p:cNvCxnSpPr>
              <a:cxnSpLocks noChangeShapeType="1"/>
              <a:stCxn id="86" idx="7"/>
              <a:endCxn id="8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85" name="Oval 8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87" name="Straight Arrow Connector 86"/>
            <p:cNvCxnSpPr>
              <a:cxnSpLocks noChangeShapeType="1"/>
              <a:stCxn id="83" idx="0"/>
              <a:endCxn id="7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8" name="Straight Arrow Connector 87"/>
            <p:cNvCxnSpPr>
              <a:cxnSpLocks noChangeShapeType="1"/>
              <a:stCxn id="83" idx="2"/>
              <a:endCxn id="8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9" name="Straight Arrow Connector 88"/>
            <p:cNvCxnSpPr>
              <a:cxnSpLocks noChangeShapeType="1"/>
              <a:stCxn id="86" idx="5"/>
              <a:endCxn id="8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105" name="Oval 104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06" name="Straight Arrow Connector 105"/>
            <p:cNvCxnSpPr>
              <a:cxnSpLocks noChangeShapeType="1"/>
              <a:stCxn id="105" idx="1"/>
              <a:endCxn id="7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07" name="Straight Arrow Connector 106"/>
            <p:cNvCxnSpPr>
              <a:cxnSpLocks noChangeShapeType="1"/>
              <a:stCxn id="105" idx="3"/>
              <a:endCxn id="8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08" name="TextBox 107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11" name="Oval 110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12" name="Oval 111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13" name="Straight Arrow Connector 112"/>
            <p:cNvCxnSpPr>
              <a:cxnSpLocks noChangeShapeType="1"/>
              <a:stCxn id="111" idx="4"/>
              <a:endCxn id="112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14" name="TextBox 113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86" name="Oval 85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0791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6</a:t>
            </a:r>
            <a:r>
              <a:rPr lang="en-US" sz="3000" dirty="0" smtClean="0"/>
              <a:t>) </a:t>
            </a:r>
            <a:r>
              <a:rPr lang="en-US" sz="3000" dirty="0"/>
              <a:t>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Improve min distances through child 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6</a:t>
            </a:r>
            <a:r>
              <a:rPr lang="en-US" sz="3000" dirty="0" smtClean="0"/>
              <a:t>: {6 </a:t>
            </a:r>
            <a:r>
              <a:rPr lang="en-US" sz="3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 smtClean="0"/>
              <a:t> 4}, {6 </a:t>
            </a:r>
            <a:r>
              <a:rPr lang="en-US" sz="3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 smtClean="0"/>
              <a:t> 5}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#3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256792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27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52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000" dirty="0" smtClean="0"/>
              <a:t>) </a:t>
            </a:r>
            <a:r>
              <a:rPr lang="en-US" sz="3000" dirty="0"/>
              <a:t>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Improve min distances through child </a:t>
            </a:r>
            <a:r>
              <a:rPr lang="en-US" sz="3000" dirty="0" smtClean="0"/>
              <a:t>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000" dirty="0" smtClean="0"/>
              <a:t>: {8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2}, {8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5}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#4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855017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27</a:t>
                      </a:r>
                      <a:endPara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b="1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877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000" dirty="0" smtClean="0"/>
              <a:t>) </a:t>
            </a:r>
            <a:r>
              <a:rPr lang="en-US" sz="3000" dirty="0"/>
              <a:t>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11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 smtClean="0"/>
              <a:t>Improve </a:t>
            </a:r>
            <a:r>
              <a:rPr lang="en-US" sz="3000" dirty="0"/>
              <a:t>min distances through child 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000" dirty="0" smtClean="0"/>
              <a:t>: {5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4}, {5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11}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#5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039474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26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20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48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495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000" dirty="0" smtClean="0"/>
              <a:t>) </a:t>
            </a:r>
            <a:r>
              <a:rPr lang="en-US" sz="3000" dirty="0"/>
              <a:t>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Improve min distances through child 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000" dirty="0" smtClean="0"/>
              <a:t>: {4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1}, {4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11}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#6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367313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40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26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000" dirty="0" smtClean="0"/>
              <a:t>) </a:t>
            </a:r>
            <a:r>
              <a:rPr lang="en-US" sz="3000" dirty="0"/>
              <a:t>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Improve min distances through child 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000" dirty="0" smtClean="0"/>
              <a:t>: {2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7}, {2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11}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#7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664761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26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177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11</a:t>
            </a:r>
            <a:r>
              <a:rPr lang="en-US" sz="3000" dirty="0" smtClean="0"/>
              <a:t>) </a:t>
            </a:r>
            <a:r>
              <a:rPr lang="en-US" sz="3000" dirty="0"/>
              <a:t>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none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Improve min distances through child 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11</a:t>
            </a:r>
            <a:r>
              <a:rPr lang="en-US" sz="3000" dirty="0" smtClean="0"/>
              <a:t>: {11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1}, {11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7}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#8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368896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37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26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065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en-US" sz="3000" dirty="0"/>
              <a:t>) 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9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Improve min distances through child 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en-US" sz="3000" dirty="0" smtClean="0"/>
              <a:t>: {1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7}, {1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9}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#9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3288834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37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26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764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000" dirty="0" smtClean="0"/>
              <a:t>) </a:t>
            </a:r>
            <a:r>
              <a:rPr lang="en-US" sz="3000" dirty="0"/>
              <a:t>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none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Improve min distances through child 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000" dirty="0" smtClean="0"/>
              <a:t>: {7 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3000" dirty="0"/>
              <a:t> </a:t>
            </a:r>
            <a:r>
              <a:rPr lang="en-US" sz="3000" dirty="0" smtClean="0"/>
              <a:t>9}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#10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929104"/>
              </p:ext>
            </p:extLst>
          </p:nvPr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37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26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99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Dequeue the nearest vertex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000" dirty="0" smtClean="0"/>
              <a:t>) </a:t>
            </a:r>
            <a:r>
              <a:rPr lang="en-US" sz="3000" dirty="0"/>
              <a:t>and enqueue unvisited children: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none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/>
              <a:t>Improve min distances through child edges of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000" dirty="0" smtClean="0"/>
              <a:t>: none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#11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/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37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26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162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Minimum spanning forest</a:t>
            </a:r>
          </a:p>
          <a:p>
            <a:r>
              <a:rPr lang="en-US" dirty="0" smtClean="0"/>
              <a:t>Set of all minimum spanning trees</a:t>
            </a:r>
            <a:br>
              <a:rPr lang="en-US" dirty="0" smtClean="0"/>
            </a:br>
            <a:r>
              <a:rPr lang="en-US" dirty="0" smtClean="0"/>
              <a:t>(when the graph is not connected)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Minimum Spanning Forest (MSF)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08" y="3423312"/>
            <a:ext cx="4800600" cy="28803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75" name="Group 74"/>
          <p:cNvGrpSpPr/>
          <p:nvPr/>
        </p:nvGrpSpPr>
        <p:grpSpPr>
          <a:xfrm>
            <a:off x="5974145" y="1293781"/>
            <a:ext cx="5538819" cy="4905642"/>
            <a:chOff x="5974145" y="1293781"/>
            <a:chExt cx="5538819" cy="4905642"/>
          </a:xfrm>
        </p:grpSpPr>
        <p:cxnSp>
          <p:nvCxnSpPr>
            <p:cNvPr id="6" name="Straight Arrow Connector 5"/>
            <p:cNvCxnSpPr>
              <a:cxnSpLocks noChangeShapeType="1"/>
              <a:stCxn id="18" idx="7"/>
              <a:endCxn id="19" idx="3"/>
            </p:cNvCxnSpPr>
            <p:nvPr/>
          </p:nvCxnSpPr>
          <p:spPr bwMode="auto">
            <a:xfrm flipV="1">
              <a:off x="10106625" y="4208422"/>
              <a:ext cx="742775" cy="58315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" name="Straight Arrow Connector 7"/>
            <p:cNvCxnSpPr>
              <a:cxnSpLocks noChangeShapeType="1"/>
              <a:stCxn id="20" idx="6"/>
              <a:endCxn id="19" idx="2"/>
            </p:cNvCxnSpPr>
            <p:nvPr/>
          </p:nvCxnSpPr>
          <p:spPr bwMode="auto">
            <a:xfrm>
              <a:off x="9300434" y="3859428"/>
              <a:ext cx="1458166" cy="152399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9" name="Straight Arrow Connector 8"/>
            <p:cNvCxnSpPr>
              <a:cxnSpLocks noChangeShapeType="1"/>
              <a:stCxn id="18" idx="1"/>
              <a:endCxn id="20" idx="5"/>
            </p:cNvCxnSpPr>
            <p:nvPr/>
          </p:nvCxnSpPr>
          <p:spPr bwMode="auto">
            <a:xfrm flipH="1" flipV="1">
              <a:off x="9214274" y="4056023"/>
              <a:ext cx="497769" cy="735549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0" name="Straight Arrow Connector 9"/>
            <p:cNvCxnSpPr>
              <a:cxnSpLocks noChangeShapeType="1"/>
              <a:stCxn id="21" idx="6"/>
              <a:endCxn id="18" idx="2"/>
            </p:cNvCxnSpPr>
            <p:nvPr/>
          </p:nvCxnSpPr>
          <p:spPr bwMode="auto">
            <a:xfrm flipV="1">
              <a:off x="8502933" y="4988168"/>
              <a:ext cx="1127390" cy="1406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" name="Straight Arrow Connector 10"/>
            <p:cNvCxnSpPr>
              <a:cxnSpLocks noChangeShapeType="1"/>
              <a:stCxn id="20" idx="3"/>
              <a:endCxn id="21" idx="7"/>
            </p:cNvCxnSpPr>
            <p:nvPr/>
          </p:nvCxnSpPr>
          <p:spPr bwMode="auto">
            <a:xfrm flipH="1">
              <a:off x="8421213" y="4056023"/>
              <a:ext cx="377047" cy="749615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" name="Straight Arrow Connector 11"/>
            <p:cNvCxnSpPr>
              <a:cxnSpLocks noChangeShapeType="1"/>
              <a:stCxn id="26" idx="6"/>
              <a:endCxn id="20" idx="2"/>
            </p:cNvCxnSpPr>
            <p:nvPr/>
          </p:nvCxnSpPr>
          <p:spPr bwMode="auto">
            <a:xfrm flipV="1">
              <a:off x="7405787" y="3859428"/>
              <a:ext cx="1306313" cy="177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" name="Straight Arrow Connector 12"/>
            <p:cNvCxnSpPr>
              <a:cxnSpLocks noChangeShapeType="1"/>
              <a:stCxn id="21" idx="1"/>
              <a:endCxn id="26" idx="5"/>
            </p:cNvCxnSpPr>
            <p:nvPr/>
          </p:nvCxnSpPr>
          <p:spPr bwMode="auto">
            <a:xfrm flipH="1" flipV="1">
              <a:off x="7319627" y="4233882"/>
              <a:ext cx="707005" cy="571756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4" name="Straight Arrow Connector 13"/>
            <p:cNvCxnSpPr>
              <a:cxnSpLocks noChangeShapeType="1"/>
              <a:stCxn id="18" idx="5"/>
              <a:endCxn id="24" idx="1"/>
            </p:cNvCxnSpPr>
            <p:nvPr/>
          </p:nvCxnSpPr>
          <p:spPr bwMode="auto">
            <a:xfrm>
              <a:off x="10106625" y="5184763"/>
              <a:ext cx="701326" cy="469344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" name="Straight Arrow Connector 14"/>
            <p:cNvCxnSpPr>
              <a:cxnSpLocks noChangeShapeType="1"/>
              <a:stCxn id="23" idx="2"/>
              <a:endCxn id="22" idx="6"/>
            </p:cNvCxnSpPr>
            <p:nvPr/>
          </p:nvCxnSpPr>
          <p:spPr bwMode="auto">
            <a:xfrm flipH="1" flipV="1">
              <a:off x="7605284" y="5891191"/>
              <a:ext cx="1272724" cy="3020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6" name="Straight Arrow Connector 15"/>
            <p:cNvCxnSpPr>
              <a:cxnSpLocks noChangeShapeType="1"/>
              <a:stCxn id="21" idx="3"/>
              <a:endCxn id="22" idx="7"/>
            </p:cNvCxnSpPr>
            <p:nvPr/>
          </p:nvCxnSpPr>
          <p:spPr bwMode="auto">
            <a:xfrm flipH="1">
              <a:off x="7519124" y="5198829"/>
              <a:ext cx="507508" cy="495766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" name="Straight Arrow Connector 16"/>
            <p:cNvCxnSpPr>
              <a:cxnSpLocks noChangeShapeType="1"/>
              <a:stCxn id="23" idx="7"/>
              <a:endCxn id="18" idx="3"/>
            </p:cNvCxnSpPr>
            <p:nvPr/>
          </p:nvCxnSpPr>
          <p:spPr bwMode="auto">
            <a:xfrm flipV="1">
              <a:off x="9380182" y="5184763"/>
              <a:ext cx="331861" cy="540037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8" name="Oval 17"/>
            <p:cNvSpPr>
              <a:spLocks noChangeArrowheads="1"/>
            </p:cNvSpPr>
            <p:nvPr/>
          </p:nvSpPr>
          <p:spPr bwMode="auto">
            <a:xfrm>
              <a:off x="9630323" y="4710140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10758600" y="3733800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J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8712100" y="3581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7944912" y="4724206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7016950" y="5613163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E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8878008" y="5643368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10721791" y="5572675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5" name="Straight Arrow Connector 24"/>
            <p:cNvCxnSpPr>
              <a:cxnSpLocks noChangeShapeType="1"/>
              <a:stCxn id="27" idx="7"/>
              <a:endCxn id="26" idx="3"/>
            </p:cNvCxnSpPr>
            <p:nvPr/>
          </p:nvCxnSpPr>
          <p:spPr bwMode="auto">
            <a:xfrm flipV="1">
              <a:off x="6476319" y="4233882"/>
              <a:ext cx="427294" cy="546757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6817453" y="3759259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>
              <a:off x="5974145" y="4699207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K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8" name="Straight Arrow Connector 27"/>
            <p:cNvCxnSpPr>
              <a:cxnSpLocks noChangeShapeType="1"/>
              <a:stCxn id="24" idx="0"/>
              <a:endCxn id="19" idx="4"/>
            </p:cNvCxnSpPr>
            <p:nvPr/>
          </p:nvCxnSpPr>
          <p:spPr bwMode="auto">
            <a:xfrm flipV="1">
              <a:off x="11015958" y="4289854"/>
              <a:ext cx="52654" cy="128282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9" name="Straight Arrow Connector 28"/>
            <p:cNvCxnSpPr>
              <a:cxnSpLocks noChangeShapeType="1"/>
              <a:stCxn id="24" idx="2"/>
              <a:endCxn id="23" idx="6"/>
            </p:cNvCxnSpPr>
            <p:nvPr/>
          </p:nvCxnSpPr>
          <p:spPr bwMode="auto">
            <a:xfrm flipH="1">
              <a:off x="9466342" y="5850703"/>
              <a:ext cx="1255449" cy="7069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0" name="Straight Arrow Connector 29"/>
            <p:cNvCxnSpPr>
              <a:cxnSpLocks noChangeShapeType="1"/>
              <a:stCxn id="27" idx="5"/>
              <a:endCxn id="22" idx="1"/>
            </p:cNvCxnSpPr>
            <p:nvPr/>
          </p:nvCxnSpPr>
          <p:spPr bwMode="auto">
            <a:xfrm>
              <a:off x="6476319" y="5173830"/>
              <a:ext cx="626791" cy="52076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1" name="TextBox 30"/>
            <p:cNvSpPr txBox="1"/>
            <p:nvPr/>
          </p:nvSpPr>
          <p:spPr>
            <a:xfrm>
              <a:off x="6237968" y="417500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713704" y="5050961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816560" y="35542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670370" y="418546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819246" y="460128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849412" y="3522371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0075264" y="418546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16</a:t>
              </a:r>
              <a:endParaRPr lang="en-US" sz="20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1068612" y="4735626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0375260" y="5022876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109689" y="5525201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9818282" y="5514473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22</a:t>
              </a:r>
              <a:endParaRPr lang="en-US" sz="20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9238862" y="5140809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482714" y="5064609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4</a:t>
              </a:r>
              <a:endParaRPr lang="en-US" sz="20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187068" y="4070501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13</a:t>
              </a:r>
              <a:endParaRPr lang="en-US" sz="2000" dirty="0"/>
            </a:p>
          </p:txBody>
        </p:sp>
        <p:cxnSp>
          <p:nvCxnSpPr>
            <p:cNvPr id="48" name="Straight Arrow Connector 47"/>
            <p:cNvCxnSpPr>
              <a:cxnSpLocks noChangeShapeType="1"/>
              <a:stCxn id="50" idx="6"/>
              <a:endCxn id="49" idx="2"/>
            </p:cNvCxnSpPr>
            <p:nvPr/>
          </p:nvCxnSpPr>
          <p:spPr bwMode="auto">
            <a:xfrm>
              <a:off x="8509909" y="2683272"/>
              <a:ext cx="1457905" cy="8670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51" name="TextBox 50"/>
            <p:cNvSpPr txBox="1"/>
            <p:nvPr/>
          </p:nvSpPr>
          <p:spPr>
            <a:xfrm>
              <a:off x="9087020" y="230072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cxnSp>
          <p:nvCxnSpPr>
            <p:cNvPr id="53" name="Straight Arrow Connector 52"/>
            <p:cNvCxnSpPr>
              <a:cxnSpLocks noChangeShapeType="1"/>
              <a:stCxn id="50" idx="7"/>
              <a:endCxn id="52" idx="3"/>
            </p:cNvCxnSpPr>
            <p:nvPr/>
          </p:nvCxnSpPr>
          <p:spPr bwMode="auto">
            <a:xfrm flipV="1">
              <a:off x="8423749" y="1768403"/>
              <a:ext cx="701072" cy="718273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56" name="Straight Arrow Connector 55"/>
            <p:cNvCxnSpPr>
              <a:cxnSpLocks noChangeShapeType="1"/>
              <a:stCxn id="49" idx="1"/>
              <a:endCxn id="52" idx="5"/>
            </p:cNvCxnSpPr>
            <p:nvPr/>
          </p:nvCxnSpPr>
          <p:spPr bwMode="auto">
            <a:xfrm flipH="1" flipV="1">
              <a:off x="9563245" y="1768403"/>
              <a:ext cx="495369" cy="804975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1" name="TextBox 60"/>
            <p:cNvSpPr txBox="1"/>
            <p:nvPr/>
          </p:nvSpPr>
          <p:spPr>
            <a:xfrm>
              <a:off x="8523102" y="17411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8</a:t>
              </a:r>
              <a:endParaRPr lang="en-US" sz="2000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9798591" y="18096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49" name="Oval 48"/>
            <p:cNvSpPr>
              <a:spLocks noChangeArrowheads="1"/>
            </p:cNvSpPr>
            <p:nvPr/>
          </p:nvSpPr>
          <p:spPr bwMode="auto">
            <a:xfrm>
              <a:off x="9967814" y="249194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I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50" name="Oval 49"/>
            <p:cNvSpPr>
              <a:spLocks noChangeArrowheads="1"/>
            </p:cNvSpPr>
            <p:nvPr/>
          </p:nvSpPr>
          <p:spPr bwMode="auto">
            <a:xfrm>
              <a:off x="7921575" y="2405244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52" name="Oval 51"/>
            <p:cNvSpPr>
              <a:spLocks noChangeArrowheads="1"/>
            </p:cNvSpPr>
            <p:nvPr/>
          </p:nvSpPr>
          <p:spPr bwMode="auto">
            <a:xfrm>
              <a:off x="9034021" y="1293781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L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9431869" y="4112521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4914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 smtClean="0"/>
              <a:t>The queue is empty </a:t>
            </a:r>
            <a:r>
              <a:rPr lang="en-US" sz="3000" dirty="0" smtClean="0">
                <a:sym typeface="Wingdings" panose="05000000000000000000" pitchFamily="2" charset="2"/>
              </a:rPr>
              <a:t> </a:t>
            </a:r>
            <a:r>
              <a:rPr lang="en-US" sz="3000" dirty="0" err="1" smtClean="0">
                <a:sym typeface="Wingdings" panose="05000000000000000000" pitchFamily="2" charset="2"/>
              </a:rPr>
              <a:t>Dijkstra's</a:t>
            </a:r>
            <a:r>
              <a:rPr lang="en-US" sz="3000" dirty="0" smtClean="0">
                <a:sym typeface="Wingdings" panose="05000000000000000000" pitchFamily="2" charset="2"/>
              </a:rPr>
              <a:t> algorithm is completed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d[</a:t>
            </a:r>
            <a:r>
              <a:rPr lang="en-US" sz="3000" i="1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v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] </a:t>
            </a:r>
            <a:r>
              <a:rPr lang="en-US" sz="3000" dirty="0" smtClean="0">
                <a:sym typeface="Wingdings" panose="05000000000000000000" pitchFamily="2" charset="2"/>
              </a:rPr>
              <a:t>hold shortest distances; </a:t>
            </a:r>
            <a:r>
              <a:rPr lang="en-US" sz="3000" noProof="1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prev[</a:t>
            </a:r>
            <a:r>
              <a:rPr lang="en-US" sz="3000" i="1" noProof="1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v</a:t>
            </a:r>
            <a:r>
              <a:rPr lang="en-US" sz="3000" noProof="1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]</a:t>
            </a:r>
            <a:r>
              <a:rPr lang="en-US" sz="3000" dirty="0" smtClean="0">
                <a:sym typeface="Wingdings" panose="05000000000000000000" pitchFamily="2" charset="2"/>
              </a:rPr>
              <a:t> holds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shortest paths tree </a:t>
            </a:r>
            <a:r>
              <a:rPr lang="en-US" sz="3000" dirty="0" smtClean="0">
                <a:sym typeface="Wingdings" panose="05000000000000000000" pitchFamily="2" charset="2"/>
              </a:rPr>
              <a:t>edges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#12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/>
        </p:nvGraphicFramePr>
        <p:xfrm>
          <a:off x="1522421" y="2493264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37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26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197322" y="4095690"/>
            <a:ext cx="7763703" cy="2355061"/>
            <a:chOff x="2197322" y="4095690"/>
            <a:chExt cx="7763703" cy="2355061"/>
          </a:xfrm>
        </p:grpSpPr>
        <p:cxnSp>
          <p:nvCxnSpPr>
            <p:cNvPr id="116" name="Straight Arrow Connector 115"/>
            <p:cNvCxnSpPr>
              <a:cxnSpLocks noChangeShapeType="1"/>
              <a:stCxn id="127" idx="7"/>
              <a:endCxn id="12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7" name="Straight Arrow Connector 116"/>
            <p:cNvCxnSpPr>
              <a:cxnSpLocks noChangeShapeType="1"/>
              <a:stCxn id="129" idx="6"/>
              <a:endCxn id="12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8" name="Straight Arrow Connector 117"/>
            <p:cNvCxnSpPr>
              <a:cxnSpLocks noChangeShapeType="1"/>
              <a:stCxn id="127" idx="1"/>
              <a:endCxn id="12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9" name="Straight Arrow Connector 118"/>
            <p:cNvCxnSpPr>
              <a:cxnSpLocks noChangeShapeType="1"/>
              <a:stCxn id="130" idx="6"/>
              <a:endCxn id="12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0" name="Straight Arrow Connector 119"/>
            <p:cNvCxnSpPr>
              <a:cxnSpLocks noChangeShapeType="1"/>
              <a:stCxn id="129" idx="3"/>
              <a:endCxn id="13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135" idx="6"/>
              <a:endCxn id="12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2" name="Straight Arrow Connector 121"/>
            <p:cNvCxnSpPr>
              <a:cxnSpLocks noChangeShapeType="1"/>
              <a:stCxn id="130" idx="1"/>
              <a:endCxn id="135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3" name="Straight Arrow Connector 122"/>
            <p:cNvCxnSpPr>
              <a:cxnSpLocks noChangeShapeType="1"/>
              <a:stCxn id="127" idx="5"/>
              <a:endCxn id="133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4" name="Straight Arrow Connector 123"/>
            <p:cNvCxnSpPr>
              <a:cxnSpLocks noChangeShapeType="1"/>
              <a:stCxn id="132" idx="2"/>
              <a:endCxn id="131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5" name="Straight Arrow Connector 124"/>
            <p:cNvCxnSpPr>
              <a:cxnSpLocks noChangeShapeType="1"/>
              <a:stCxn id="130" idx="3"/>
              <a:endCxn id="131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6" name="Straight Arrow Connector 125"/>
            <p:cNvCxnSpPr>
              <a:cxnSpLocks noChangeShapeType="1"/>
              <a:stCxn id="132" idx="7"/>
              <a:endCxn id="12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27" name="Oval 12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9" name="Oval 12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4" name="Straight Arrow Connector 133"/>
            <p:cNvCxnSpPr>
              <a:cxnSpLocks noChangeShapeType="1"/>
              <a:stCxn id="164" idx="7"/>
              <a:endCxn id="135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6" name="Straight Arrow Connector 135"/>
            <p:cNvCxnSpPr>
              <a:cxnSpLocks noChangeShapeType="1"/>
              <a:stCxn id="133" idx="0"/>
              <a:endCxn id="12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7" name="Straight Arrow Connector 136"/>
            <p:cNvCxnSpPr>
              <a:cxnSpLocks noChangeShapeType="1"/>
              <a:stCxn id="133" idx="2"/>
              <a:endCxn id="132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8" name="Straight Arrow Connector 137"/>
            <p:cNvCxnSpPr>
              <a:cxnSpLocks noChangeShapeType="1"/>
              <a:stCxn id="164" idx="5"/>
              <a:endCxn id="131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39" name="TextBox 138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cxnSp>
          <p:nvCxnSpPr>
            <p:cNvPr id="155" name="Straight Arrow Connector 154"/>
            <p:cNvCxnSpPr>
              <a:cxnSpLocks noChangeShapeType="1"/>
              <a:stCxn id="154" idx="1"/>
              <a:endCxn id="12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56" name="Straight Arrow Connector 155"/>
            <p:cNvCxnSpPr>
              <a:cxnSpLocks noChangeShapeType="1"/>
              <a:stCxn id="154" idx="3"/>
              <a:endCxn id="133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57" name="TextBox 156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2" name="Straight Arrow Connector 161"/>
            <p:cNvCxnSpPr>
              <a:cxnSpLocks noChangeShapeType="1"/>
              <a:stCxn id="160" idx="4"/>
              <a:endCxn id="161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63" name="TextBox 162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164" name="Oval 163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1" name="Oval 130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8" name="Oval 12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54" name="Oval 153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802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61" name="Content Placeholder 6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 smtClean="0">
                <a:sym typeface="Wingdings" panose="05000000000000000000" pitchFamily="2" charset="2"/>
              </a:rPr>
              <a:t>The output is the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shortest paths tree </a:t>
            </a:r>
            <a:r>
              <a:rPr lang="en-US" sz="3000" dirty="0" smtClean="0">
                <a:sym typeface="Wingdings" panose="05000000000000000000" pitchFamily="2" charset="2"/>
              </a:rPr>
              <a:t>from the starting node to all others</a:t>
            </a:r>
            <a:endParaRPr lang="en-US" sz="3000" dirty="0" smtClean="0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000" dirty="0" smtClean="0"/>
              <a:t>Reconstruct the path destination to source using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prev[</a:t>
            </a:r>
            <a:r>
              <a:rPr lang="en-US" sz="3000" b="1" i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Algorithm: Step #13</a:t>
            </a:r>
            <a:endParaRPr lang="en-US" dirty="0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2609323"/>
              </p:ext>
            </p:extLst>
          </p:nvPr>
        </p:nvGraphicFramePr>
        <p:xfrm>
          <a:off x="1522421" y="2514600"/>
          <a:ext cx="91439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37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26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11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8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4113212" y="4101152"/>
            <a:ext cx="6487424" cy="2331310"/>
            <a:chOff x="4189412" y="4221890"/>
            <a:chExt cx="6487424" cy="2331310"/>
          </a:xfrm>
        </p:grpSpPr>
        <p:cxnSp>
          <p:nvCxnSpPr>
            <p:cNvPr id="113" name="Straight Arrow Connector 112"/>
            <p:cNvCxnSpPr>
              <a:cxnSpLocks noChangeShapeType="1"/>
              <a:stCxn id="173" idx="7"/>
              <a:endCxn id="209" idx="3"/>
            </p:cNvCxnSpPr>
            <p:nvPr/>
          </p:nvCxnSpPr>
          <p:spPr bwMode="auto">
            <a:xfrm flipV="1">
              <a:off x="8364439" y="4848913"/>
              <a:ext cx="700228" cy="3914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/>
            </a:ln>
            <a:effectLst/>
          </p:spPr>
        </p:cxnSp>
        <p:cxnSp>
          <p:nvCxnSpPr>
            <p:cNvPr id="114" name="Straight Arrow Connector 113"/>
            <p:cNvCxnSpPr>
              <a:cxnSpLocks noChangeShapeType="1"/>
              <a:stCxn id="174" idx="6"/>
              <a:endCxn id="209" idx="2"/>
            </p:cNvCxnSpPr>
            <p:nvPr/>
          </p:nvCxnSpPr>
          <p:spPr bwMode="auto">
            <a:xfrm>
              <a:off x="7515701" y="4499918"/>
              <a:ext cx="1458166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15" name="Straight Arrow Connector 114"/>
            <p:cNvCxnSpPr>
              <a:cxnSpLocks noChangeShapeType="1"/>
              <a:stCxn id="173" idx="1"/>
              <a:endCxn id="174" idx="5"/>
            </p:cNvCxnSpPr>
            <p:nvPr/>
          </p:nvCxnSpPr>
          <p:spPr bwMode="auto">
            <a:xfrm flipH="1" flipV="1">
              <a:off x="7429541" y="4696513"/>
              <a:ext cx="505070" cy="5438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cxnSp>
          <p:nvCxnSpPr>
            <p:cNvPr id="165" name="Straight Arrow Connector 164"/>
            <p:cNvCxnSpPr>
              <a:cxnSpLocks noChangeShapeType="1"/>
              <a:stCxn id="175" idx="6"/>
              <a:endCxn id="173" idx="2"/>
            </p:cNvCxnSpPr>
            <p:nvPr/>
          </p:nvCxnSpPr>
          <p:spPr bwMode="auto">
            <a:xfrm>
              <a:off x="6760482" y="5414318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66" name="Straight Arrow Connector 165"/>
            <p:cNvCxnSpPr>
              <a:cxnSpLocks noChangeShapeType="1"/>
              <a:stCxn id="174" idx="3"/>
              <a:endCxn id="175" idx="7"/>
            </p:cNvCxnSpPr>
            <p:nvPr/>
          </p:nvCxnSpPr>
          <p:spPr bwMode="auto">
            <a:xfrm flipH="1">
              <a:off x="6678762" y="4696513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cxnSp>
          <p:nvCxnSpPr>
            <p:cNvPr id="167" name="Straight Arrow Connector 166"/>
            <p:cNvCxnSpPr>
              <a:cxnSpLocks noChangeShapeType="1"/>
              <a:stCxn id="178" idx="6"/>
              <a:endCxn id="174" idx="2"/>
            </p:cNvCxnSpPr>
            <p:nvPr/>
          </p:nvCxnSpPr>
          <p:spPr bwMode="auto">
            <a:xfrm flipV="1">
              <a:off x="5621054" y="4499918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68" name="Straight Arrow Connector 167"/>
            <p:cNvCxnSpPr>
              <a:cxnSpLocks noChangeShapeType="1"/>
              <a:stCxn id="175" idx="1"/>
              <a:endCxn id="178" idx="5"/>
            </p:cNvCxnSpPr>
            <p:nvPr/>
          </p:nvCxnSpPr>
          <p:spPr bwMode="auto">
            <a:xfrm flipH="1" flipV="1">
              <a:off x="5534894" y="4848913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69" name="Straight Arrow Connector 168"/>
            <p:cNvCxnSpPr>
              <a:cxnSpLocks noChangeShapeType="1"/>
              <a:stCxn id="173" idx="5"/>
              <a:endCxn id="208" idx="1"/>
            </p:cNvCxnSpPr>
            <p:nvPr/>
          </p:nvCxnSpPr>
          <p:spPr bwMode="auto">
            <a:xfrm>
              <a:off x="8364439" y="5633568"/>
              <a:ext cx="658779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70" name="Straight Arrow Connector 169"/>
            <p:cNvCxnSpPr>
              <a:cxnSpLocks noChangeShapeType="1"/>
              <a:stCxn id="176" idx="2"/>
              <a:endCxn id="207" idx="6"/>
            </p:cNvCxnSpPr>
            <p:nvPr/>
          </p:nvCxnSpPr>
          <p:spPr bwMode="auto">
            <a:xfrm flipH="1" flipV="1">
              <a:off x="5846082" y="6247877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cxnSp>
          <p:nvCxnSpPr>
            <p:cNvPr id="171" name="Straight Arrow Connector 170"/>
            <p:cNvCxnSpPr>
              <a:cxnSpLocks noChangeShapeType="1"/>
              <a:stCxn id="175" idx="3"/>
              <a:endCxn id="207" idx="7"/>
            </p:cNvCxnSpPr>
            <p:nvPr/>
          </p:nvCxnSpPr>
          <p:spPr bwMode="auto">
            <a:xfrm flipH="1">
              <a:off x="5759922" y="5610913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cxnSp>
          <p:nvCxnSpPr>
            <p:cNvPr id="172" name="Straight Arrow Connector 171"/>
            <p:cNvCxnSpPr>
              <a:cxnSpLocks noChangeShapeType="1"/>
              <a:stCxn id="176" idx="7"/>
              <a:endCxn id="173" idx="3"/>
            </p:cNvCxnSpPr>
            <p:nvPr/>
          </p:nvCxnSpPr>
          <p:spPr bwMode="auto">
            <a:xfrm flipV="1">
              <a:off x="7595449" y="5633568"/>
              <a:ext cx="339162" cy="4450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173" name="Oval 172"/>
            <p:cNvSpPr>
              <a:spLocks noChangeArrowheads="1"/>
            </p:cNvSpPr>
            <p:nvPr/>
          </p:nvSpPr>
          <p:spPr bwMode="auto">
            <a:xfrm>
              <a:off x="7845590" y="5158945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74" name="Oval 173"/>
            <p:cNvSpPr>
              <a:spLocks noChangeArrowheads="1"/>
            </p:cNvSpPr>
            <p:nvPr/>
          </p:nvSpPr>
          <p:spPr bwMode="auto">
            <a:xfrm>
              <a:off x="6927367" y="422189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75" name="Oval 174"/>
            <p:cNvSpPr>
              <a:spLocks noChangeArrowheads="1"/>
            </p:cNvSpPr>
            <p:nvPr/>
          </p:nvSpPr>
          <p:spPr bwMode="auto">
            <a:xfrm>
              <a:off x="6202461" y="5136290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76" name="Oval 175"/>
            <p:cNvSpPr>
              <a:spLocks noChangeArrowheads="1"/>
            </p:cNvSpPr>
            <p:nvPr/>
          </p:nvSpPr>
          <p:spPr bwMode="auto">
            <a:xfrm>
              <a:off x="7093275" y="5997145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77" name="Straight Arrow Connector 176"/>
            <p:cNvCxnSpPr>
              <a:cxnSpLocks noChangeShapeType="1"/>
              <a:stCxn id="206" idx="7"/>
              <a:endCxn id="178" idx="3"/>
            </p:cNvCxnSpPr>
            <p:nvPr/>
          </p:nvCxnSpPr>
          <p:spPr bwMode="auto">
            <a:xfrm flipV="1">
              <a:off x="4691586" y="4848913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/>
            </a:ln>
            <a:effectLst/>
          </p:spPr>
        </p:cxnSp>
        <p:sp>
          <p:nvSpPr>
            <p:cNvPr id="178" name="Oval 177"/>
            <p:cNvSpPr>
              <a:spLocks noChangeArrowheads="1"/>
            </p:cNvSpPr>
            <p:nvPr/>
          </p:nvSpPr>
          <p:spPr bwMode="auto">
            <a:xfrm>
              <a:off x="5032720" y="437429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79" name="Straight Arrow Connector 178"/>
            <p:cNvCxnSpPr>
              <a:cxnSpLocks noChangeShapeType="1"/>
              <a:stCxn id="208" idx="0"/>
              <a:endCxn id="209" idx="4"/>
            </p:cNvCxnSpPr>
            <p:nvPr/>
          </p:nvCxnSpPr>
          <p:spPr bwMode="auto">
            <a:xfrm flipV="1">
              <a:off x="9231225" y="4930345"/>
              <a:ext cx="52654" cy="9906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80" name="Straight Arrow Connector 179"/>
            <p:cNvCxnSpPr>
              <a:cxnSpLocks noChangeShapeType="1"/>
              <a:stCxn id="208" idx="2"/>
              <a:endCxn id="176" idx="6"/>
            </p:cNvCxnSpPr>
            <p:nvPr/>
          </p:nvCxnSpPr>
          <p:spPr bwMode="auto">
            <a:xfrm flipH="1">
              <a:off x="7681609" y="6198973"/>
              <a:ext cx="1255449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cxnSp>
          <p:nvCxnSpPr>
            <p:cNvPr id="181" name="Straight Arrow Connector 180"/>
            <p:cNvCxnSpPr>
              <a:cxnSpLocks noChangeShapeType="1"/>
              <a:stCxn id="206" idx="5"/>
              <a:endCxn id="207" idx="1"/>
            </p:cNvCxnSpPr>
            <p:nvPr/>
          </p:nvCxnSpPr>
          <p:spPr bwMode="auto">
            <a:xfrm>
              <a:off x="4691586" y="5657352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/>
            </a:ln>
            <a:effectLst/>
          </p:spPr>
        </p:cxnSp>
        <p:cxnSp>
          <p:nvCxnSpPr>
            <p:cNvPr id="197" name="Straight Arrow Connector 196"/>
            <p:cNvCxnSpPr>
              <a:cxnSpLocks noChangeShapeType="1"/>
              <a:stCxn id="210" idx="1"/>
              <a:endCxn id="209" idx="5"/>
            </p:cNvCxnSpPr>
            <p:nvPr/>
          </p:nvCxnSpPr>
          <p:spPr bwMode="auto">
            <a:xfrm flipH="1" flipV="1">
              <a:off x="9503091" y="4848913"/>
              <a:ext cx="644521" cy="30985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cxnSp>
          <p:nvCxnSpPr>
            <p:cNvPr id="198" name="Straight Arrow Connector 197"/>
            <p:cNvCxnSpPr>
              <a:cxnSpLocks noChangeShapeType="1"/>
              <a:stCxn id="210" idx="3"/>
              <a:endCxn id="208" idx="7"/>
            </p:cNvCxnSpPr>
            <p:nvPr/>
          </p:nvCxnSpPr>
          <p:spPr bwMode="auto">
            <a:xfrm flipH="1">
              <a:off x="9439232" y="5551957"/>
              <a:ext cx="708380" cy="45042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206" name="Oval 205"/>
            <p:cNvSpPr>
              <a:spLocks noChangeArrowheads="1"/>
            </p:cNvSpPr>
            <p:nvPr/>
          </p:nvSpPr>
          <p:spPr bwMode="auto">
            <a:xfrm>
              <a:off x="4189412" y="5182729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07" name="Oval 206"/>
            <p:cNvSpPr>
              <a:spLocks noChangeArrowheads="1"/>
            </p:cNvSpPr>
            <p:nvPr/>
          </p:nvSpPr>
          <p:spPr bwMode="auto">
            <a:xfrm>
              <a:off x="5257748" y="5969849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08" name="Oval 207"/>
            <p:cNvSpPr>
              <a:spLocks noChangeArrowheads="1"/>
            </p:cNvSpPr>
            <p:nvPr/>
          </p:nvSpPr>
          <p:spPr bwMode="auto">
            <a:xfrm>
              <a:off x="8937058" y="5920945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09" name="Oval 208"/>
            <p:cNvSpPr>
              <a:spLocks noChangeArrowheads="1"/>
            </p:cNvSpPr>
            <p:nvPr/>
          </p:nvSpPr>
          <p:spPr bwMode="auto">
            <a:xfrm>
              <a:off x="8973867" y="4374291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10" name="Oval 209"/>
            <p:cNvSpPr>
              <a:spLocks noChangeArrowheads="1"/>
            </p:cNvSpPr>
            <p:nvPr/>
          </p:nvSpPr>
          <p:spPr bwMode="auto">
            <a:xfrm>
              <a:off x="10056812" y="5077335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4576491" y="468477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4996524" y="554708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8542438" y="468158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6351565" y="588464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8128398" y="584682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224" name="TextBox 223"/>
            <p:cNvSpPr txBox="1"/>
            <p:nvPr/>
          </p:nvSpPr>
          <p:spPr>
            <a:xfrm>
              <a:off x="5815158" y="545154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225" name="TextBox 224"/>
            <p:cNvSpPr txBox="1"/>
            <p:nvPr/>
          </p:nvSpPr>
          <p:spPr>
            <a:xfrm>
              <a:off x="6618102" y="459929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226" name="TextBox 225"/>
            <p:cNvSpPr txBox="1"/>
            <p:nvPr/>
          </p:nvSpPr>
          <p:spPr>
            <a:xfrm>
              <a:off x="7701041" y="4731476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9791206" y="466926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</p:grpSp>
      <p:sp>
        <p:nvSpPr>
          <p:cNvPr id="229" name="Content Placeholder 60"/>
          <p:cNvSpPr txBox="1">
            <a:spLocks/>
          </p:cNvSpPr>
          <p:nvPr/>
        </p:nvSpPr>
        <p:spPr>
          <a:xfrm>
            <a:off x="394996" y="4128719"/>
            <a:ext cx="3451063" cy="2424481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3050" lvl="1" indent="-273050"/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prev[</a:t>
            </a:r>
            <a:r>
              <a:rPr lang="en-US" sz="2600" b="1" i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US" sz="2600" dirty="0" smtClean="0"/>
              <a:t> holds the shortest paths tree edges</a:t>
            </a:r>
          </a:p>
          <a:p>
            <a:pPr marL="273050" lvl="1" indent="-273050">
              <a:spcBef>
                <a:spcPts val="1200"/>
              </a:spcBef>
            </a:pPr>
            <a:r>
              <a:rPr lang="en-US" sz="2600" dirty="0" smtClean="0"/>
              <a:t>Path[9 </a:t>
            </a:r>
            <a:r>
              <a:rPr lang="en-US" sz="2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 smtClean="0">
                <a:cs typeface="Consolas" panose="020B0609020204030204" pitchFamily="49" charset="0"/>
              </a:rPr>
              <a:t> 0</a:t>
            </a:r>
            <a:r>
              <a:rPr lang="en-US" sz="2600" dirty="0" smtClean="0"/>
              <a:t>] = {9 </a:t>
            </a:r>
            <a:r>
              <a:rPr lang="en-US" sz="2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 smtClean="0"/>
              <a:t> 1 </a:t>
            </a:r>
            <a:r>
              <a:rPr lang="en-US" sz="2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 smtClean="0"/>
              <a:t> 11 </a:t>
            </a:r>
            <a:r>
              <a:rPr lang="en-US" sz="2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 smtClean="0">
                <a:cs typeface="Consolas" panose="020B0609020204030204" pitchFamily="49" charset="0"/>
              </a:rPr>
              <a:t> </a:t>
            </a:r>
            <a:r>
              <a:rPr lang="en-US" sz="2600" dirty="0" smtClean="0"/>
              <a:t>4 </a:t>
            </a:r>
            <a:r>
              <a:rPr lang="en-US" sz="2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 smtClean="0">
                <a:cs typeface="Consolas" panose="020B0609020204030204" pitchFamily="49" charset="0"/>
              </a:rPr>
              <a:t> </a:t>
            </a:r>
            <a:r>
              <a:rPr lang="en-US" sz="2600" dirty="0" smtClean="0"/>
              <a:t>5 </a:t>
            </a:r>
            <a:r>
              <a:rPr lang="en-US" sz="2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 smtClean="0">
                <a:cs typeface="Consolas" panose="020B0609020204030204" pitchFamily="49" charset="0"/>
              </a:rPr>
              <a:t> </a:t>
            </a:r>
            <a:r>
              <a:rPr lang="en-US" sz="2600" dirty="0" smtClean="0"/>
              <a:t>6 </a:t>
            </a:r>
            <a:r>
              <a:rPr lang="en-US" sz="2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→</a:t>
            </a:r>
            <a:r>
              <a:rPr lang="en-US" sz="2600" dirty="0" smtClean="0">
                <a:cs typeface="Consolas" panose="020B0609020204030204" pitchFamily="49" charset="0"/>
              </a:rPr>
              <a:t> </a:t>
            </a:r>
            <a:r>
              <a:rPr lang="en-US" sz="2600" dirty="0" smtClean="0"/>
              <a:t>0}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347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 – Pseudo Code</a:t>
            </a:r>
            <a:endParaRPr lang="en-US" dirty="0"/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757236" y="1155947"/>
            <a:ext cx="10671176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noProof="1" smtClean="0">
                <a:solidFill>
                  <a:srgbClr val="FBEEDC"/>
                </a:solidFill>
              </a:rPr>
              <a:t>d[0…n-1] = INFINITY; d[startNode] = 0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Q = priority queue holding nodes ordered by distance d[]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startNode </a:t>
            </a:r>
            <a:r>
              <a:rPr lang="en-US" sz="2600" noProof="1" smtClean="0">
                <a:solidFill>
                  <a:srgbClr val="FBEEDC"/>
                </a:solidFill>
                <a:sym typeface="Wingdings" panose="05000000000000000000" pitchFamily="2" charset="2"/>
              </a:rPr>
              <a:t> Q</a:t>
            </a:r>
            <a:endParaRPr lang="en-US" sz="2600" noProof="1" smtClean="0">
              <a:solidFill>
                <a:srgbClr val="FBEEDC"/>
              </a:solidFill>
            </a:endParaRPr>
          </a:p>
          <a:p>
            <a:r>
              <a:rPr lang="en-US" sz="2600" noProof="1" smtClean="0">
                <a:solidFill>
                  <a:srgbClr val="FBEEDC"/>
                </a:solidFill>
              </a:rPr>
              <a:t>while (Q is not empty)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</a:t>
            </a:r>
            <a:r>
              <a:rPr lang="en-US" sz="2600" i="1" noProof="1" smtClean="0">
                <a:solidFill>
                  <a:srgbClr val="FBEEDC"/>
                </a:solidFill>
              </a:rPr>
              <a:t>minNode</a:t>
            </a:r>
            <a:r>
              <a:rPr lang="en-US" sz="2600" noProof="1" smtClean="0">
                <a:solidFill>
                  <a:srgbClr val="FBEEDC"/>
                </a:solidFill>
              </a:rPr>
              <a:t> = dequeue the smallest node from Q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if (d[</a:t>
            </a:r>
            <a:r>
              <a:rPr lang="en-US" sz="2600" i="1" noProof="1">
                <a:solidFill>
                  <a:srgbClr val="FBEEDC"/>
                </a:solidFill>
              </a:rPr>
              <a:t>minNode</a:t>
            </a:r>
            <a:r>
              <a:rPr lang="en-US" sz="2600" noProof="1" smtClean="0">
                <a:solidFill>
                  <a:srgbClr val="FBEEDC"/>
                </a:solidFill>
              </a:rPr>
              <a:t>] == INFINITY) break;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foreach (child </a:t>
            </a:r>
            <a:r>
              <a:rPr lang="en-US" sz="2600" i="1" noProof="1" smtClean="0">
                <a:solidFill>
                  <a:srgbClr val="FBEEDC"/>
                </a:solidFill>
              </a:rPr>
              <a:t>c</a:t>
            </a:r>
            <a:r>
              <a:rPr lang="en-US" sz="2600" noProof="1" smtClean="0">
                <a:solidFill>
                  <a:srgbClr val="FBEEDC"/>
                </a:solidFill>
              </a:rPr>
              <a:t> of </a:t>
            </a:r>
            <a:r>
              <a:rPr lang="en-US" sz="2600" i="1" noProof="1" smtClean="0">
                <a:solidFill>
                  <a:srgbClr val="FBEEDC"/>
                </a:solidFill>
              </a:rPr>
              <a:t>minNode</a:t>
            </a:r>
            <a:r>
              <a:rPr lang="en-US" sz="2600" noProof="1" smtClean="0">
                <a:solidFill>
                  <a:srgbClr val="FBEEDC"/>
                </a:solidFill>
              </a:rPr>
              <a:t>)</a:t>
            </a:r>
          </a:p>
          <a:p>
            <a:r>
              <a:rPr lang="en-US" sz="2600" noProof="1">
                <a:solidFill>
                  <a:srgbClr val="FBEEDC"/>
                </a:solidFill>
              </a:rPr>
              <a:t> </a:t>
            </a:r>
            <a:r>
              <a:rPr lang="en-US" sz="2600" noProof="1" smtClean="0">
                <a:solidFill>
                  <a:srgbClr val="FBEEDC"/>
                </a:solidFill>
              </a:rPr>
              <a:t>   if (</a:t>
            </a:r>
            <a:r>
              <a:rPr lang="en-US" sz="2600" i="1" noProof="1" smtClean="0">
                <a:solidFill>
                  <a:srgbClr val="FBEEDC"/>
                </a:solidFill>
              </a:rPr>
              <a:t>c</a:t>
            </a:r>
            <a:r>
              <a:rPr lang="en-US" sz="2600" noProof="1" smtClean="0">
                <a:solidFill>
                  <a:srgbClr val="FBEEDC"/>
                </a:solidFill>
              </a:rPr>
              <a:t> is unvisited) </a:t>
            </a:r>
            <a:r>
              <a:rPr lang="en-US" sz="2600" i="1" noProof="1" smtClean="0">
                <a:solidFill>
                  <a:srgbClr val="FBEEDC"/>
                </a:solidFill>
              </a:rPr>
              <a:t>c</a:t>
            </a:r>
            <a:r>
              <a:rPr lang="en-US" sz="2600" noProof="1" smtClean="0">
                <a:solidFill>
                  <a:srgbClr val="FBEEDC"/>
                </a:solidFill>
              </a:rPr>
              <a:t> </a:t>
            </a:r>
            <a:r>
              <a:rPr lang="en-US" sz="2600" noProof="1">
                <a:solidFill>
                  <a:srgbClr val="FBEEDC"/>
                </a:solidFill>
                <a:sym typeface="Wingdings" panose="05000000000000000000" pitchFamily="2" charset="2"/>
              </a:rPr>
              <a:t> </a:t>
            </a:r>
            <a:r>
              <a:rPr lang="en-US" sz="2600" noProof="1" smtClean="0">
                <a:solidFill>
                  <a:srgbClr val="FBEEDC"/>
                </a:solidFill>
                <a:sym typeface="Wingdings" panose="05000000000000000000" pitchFamily="2" charset="2"/>
              </a:rPr>
              <a:t>Q</a:t>
            </a:r>
            <a:endParaRPr lang="en-US" sz="2600" noProof="1" smtClean="0">
              <a:solidFill>
                <a:srgbClr val="FBEEDC"/>
              </a:solidFill>
            </a:endParaRPr>
          </a:p>
          <a:p>
            <a:r>
              <a:rPr lang="en-US" sz="2600" noProof="1" smtClean="0">
                <a:solidFill>
                  <a:srgbClr val="FBEEDC"/>
                </a:solidFill>
              </a:rPr>
              <a:t>    newDistance = </a:t>
            </a:r>
            <a:r>
              <a:rPr lang="en-US" sz="2600" noProof="1">
                <a:solidFill>
                  <a:srgbClr val="FBEEDC"/>
                </a:solidFill>
              </a:rPr>
              <a:t>d[</a:t>
            </a:r>
            <a:r>
              <a:rPr lang="en-US" sz="2600" i="1" noProof="1">
                <a:solidFill>
                  <a:srgbClr val="FBEEDC"/>
                </a:solidFill>
              </a:rPr>
              <a:t>minNode</a:t>
            </a:r>
            <a:r>
              <a:rPr lang="en-US" sz="2600" noProof="1" smtClean="0">
                <a:solidFill>
                  <a:srgbClr val="FBEEDC"/>
                </a:solidFill>
              </a:rPr>
              <a:t>] + distance {</a:t>
            </a:r>
            <a:r>
              <a:rPr lang="en-US" sz="2600" i="1" noProof="1" smtClean="0">
                <a:solidFill>
                  <a:srgbClr val="FBEEDC"/>
                </a:solidFill>
              </a:rPr>
              <a:t>minNode</a:t>
            </a:r>
            <a:r>
              <a:rPr lang="en-US" sz="2600" dirty="0" smtClean="0"/>
              <a:t> </a:t>
            </a:r>
            <a:r>
              <a:rPr lang="en-US" sz="2600" dirty="0"/>
              <a:t>→ </a:t>
            </a:r>
            <a:r>
              <a:rPr lang="en-US" sz="2600" i="1" noProof="1" smtClean="0">
                <a:solidFill>
                  <a:srgbClr val="FBEEDC"/>
                </a:solidFill>
              </a:rPr>
              <a:t>c</a:t>
            </a:r>
            <a:r>
              <a:rPr lang="en-US" sz="2600" noProof="1" smtClean="0">
                <a:solidFill>
                  <a:srgbClr val="FBEEDC"/>
                </a:solidFill>
              </a:rPr>
              <a:t>}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  if (newDistance &lt; d[c])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    d[c] = newDistance;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    reorder Q;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}</a:t>
            </a:r>
            <a:endParaRPr lang="en-US" sz="2600" noProof="1">
              <a:solidFill>
                <a:srgbClr val="FBEE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51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Modifications</a:t>
            </a:r>
          </a:p>
          <a:p>
            <a:pPr lvl="1"/>
            <a:r>
              <a:rPr lang="en-US" dirty="0"/>
              <a:t>Implementation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array</a:t>
            </a:r>
            <a:r>
              <a:rPr lang="en-US" dirty="0" smtClean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priority queue</a:t>
            </a:r>
          </a:p>
          <a:p>
            <a:pPr lvl="1"/>
            <a:r>
              <a:rPr lang="en-US" dirty="0" smtClean="0"/>
              <a:t>Having </a:t>
            </a:r>
            <a:r>
              <a:rPr lang="en-US" dirty="0"/>
              <a:t>a target </a:t>
            </a:r>
            <a:r>
              <a:rPr lang="en-US" dirty="0" smtClean="0"/>
              <a:t>node + stop when it is found</a:t>
            </a:r>
            <a:endParaRPr lang="en-US" dirty="0"/>
          </a:p>
          <a:p>
            <a:pPr lvl="1"/>
            <a:r>
              <a:rPr lang="en-US" dirty="0" smtClean="0"/>
              <a:t>Saving the shortest paths tree 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prev[</a:t>
            </a:r>
            <a:r>
              <a:rPr lang="en-US" b="1" i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Complexity depends on the implementation</a:t>
            </a:r>
          </a:p>
          <a:p>
            <a:pPr lvl="1"/>
            <a:r>
              <a:rPr lang="en-US" dirty="0" smtClean="0"/>
              <a:t>Typical implementation (with array):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(|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</a:t>
            </a:r>
            <a:r>
              <a:rPr lang="en-US" baseline="300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With priority queue: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((|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|+|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|)*log(|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|))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/>
              <a:t>Applications – maps, GPS, networks, air travel, etc.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 – More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5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298" y="706699"/>
            <a:ext cx="9757714" cy="4220588"/>
          </a:xfrm>
          <a:prstGeom prst="roundRect">
            <a:avLst>
              <a:gd name="adj" fmla="val 50000"/>
            </a:avLst>
          </a:prstGeom>
          <a:effectLst>
            <a:softEdge rad="6350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894400"/>
            <a:ext cx="10363200" cy="820600"/>
          </a:xfrm>
        </p:spPr>
        <p:txBody>
          <a:bodyPr/>
          <a:lstStyle/>
          <a:p>
            <a:r>
              <a:rPr lang="en-US" noProof="1" smtClean="0"/>
              <a:t>Dijkstra's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197322" y="1676400"/>
            <a:ext cx="7763703" cy="2355061"/>
            <a:chOff x="2197322" y="4095690"/>
            <a:chExt cx="7763703" cy="2355061"/>
          </a:xfrm>
        </p:grpSpPr>
        <p:cxnSp>
          <p:nvCxnSpPr>
            <p:cNvPr id="6" name="Straight Arrow Connector 5"/>
            <p:cNvCxnSpPr>
              <a:cxnSpLocks noChangeShapeType="1"/>
              <a:stCxn id="17" idx="7"/>
              <a:endCxn id="18" idx="3"/>
            </p:cNvCxnSpPr>
            <p:nvPr/>
          </p:nvCxnSpPr>
          <p:spPr bwMode="auto">
            <a:xfrm flipV="1">
              <a:off x="6707769" y="4746464"/>
              <a:ext cx="700228" cy="3914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7" name="Straight Arrow Connector 6"/>
            <p:cNvCxnSpPr>
              <a:cxnSpLocks noChangeShapeType="1"/>
              <a:stCxn id="19" idx="6"/>
              <a:endCxn id="18" idx="2"/>
            </p:cNvCxnSpPr>
            <p:nvPr/>
          </p:nvCxnSpPr>
          <p:spPr bwMode="auto">
            <a:xfrm>
              <a:off x="5859031" y="4397469"/>
              <a:ext cx="1458166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8" name="Straight Arrow Connector 7"/>
            <p:cNvCxnSpPr>
              <a:cxnSpLocks noChangeShapeType="1"/>
              <a:stCxn id="17" idx="1"/>
              <a:endCxn id="19" idx="5"/>
            </p:cNvCxnSpPr>
            <p:nvPr/>
          </p:nvCxnSpPr>
          <p:spPr bwMode="auto">
            <a:xfrm flipH="1" flipV="1">
              <a:off x="5772871" y="4594064"/>
              <a:ext cx="505070" cy="54386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9" name="Straight Arrow Connector 8"/>
            <p:cNvCxnSpPr>
              <a:cxnSpLocks noChangeShapeType="1"/>
              <a:stCxn id="20" idx="6"/>
              <a:endCxn id="17" idx="2"/>
            </p:cNvCxnSpPr>
            <p:nvPr/>
          </p:nvCxnSpPr>
          <p:spPr bwMode="auto">
            <a:xfrm>
              <a:off x="5103812" y="5311869"/>
              <a:ext cx="1085108" cy="226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0" name="Straight Arrow Connector 9"/>
            <p:cNvCxnSpPr>
              <a:cxnSpLocks noChangeShapeType="1"/>
              <a:stCxn id="19" idx="3"/>
              <a:endCxn id="20" idx="7"/>
            </p:cNvCxnSpPr>
            <p:nvPr/>
          </p:nvCxnSpPr>
          <p:spPr bwMode="auto">
            <a:xfrm flipH="1">
              <a:off x="5022092" y="4594064"/>
              <a:ext cx="334765" cy="5212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</p:cxnSp>
        <p:cxnSp>
          <p:nvCxnSpPr>
            <p:cNvPr id="11" name="Straight Arrow Connector 10"/>
            <p:cNvCxnSpPr>
              <a:cxnSpLocks noChangeShapeType="1"/>
              <a:stCxn id="24" idx="6"/>
              <a:endCxn id="19" idx="2"/>
            </p:cNvCxnSpPr>
            <p:nvPr/>
          </p:nvCxnSpPr>
          <p:spPr bwMode="auto">
            <a:xfrm flipV="1">
              <a:off x="3964384" y="4397469"/>
              <a:ext cx="130631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2" name="Straight Arrow Connector 11"/>
            <p:cNvCxnSpPr>
              <a:cxnSpLocks noChangeShapeType="1"/>
              <a:stCxn id="20" idx="1"/>
              <a:endCxn id="24" idx="5"/>
            </p:cNvCxnSpPr>
            <p:nvPr/>
          </p:nvCxnSpPr>
          <p:spPr bwMode="auto">
            <a:xfrm flipH="1" flipV="1">
              <a:off x="3878224" y="4746464"/>
              <a:ext cx="749287" cy="3688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" name="Straight Arrow Connector 12"/>
            <p:cNvCxnSpPr>
              <a:cxnSpLocks noChangeShapeType="1"/>
              <a:stCxn id="17" idx="5"/>
              <a:endCxn id="22" idx="1"/>
            </p:cNvCxnSpPr>
            <p:nvPr/>
          </p:nvCxnSpPr>
          <p:spPr bwMode="auto">
            <a:xfrm>
              <a:off x="6707769" y="5531119"/>
              <a:ext cx="658779" cy="3688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4" name="Straight Arrow Connector 13"/>
            <p:cNvCxnSpPr>
              <a:cxnSpLocks noChangeShapeType="1"/>
              <a:stCxn id="21" idx="2"/>
              <a:endCxn id="54" idx="6"/>
            </p:cNvCxnSpPr>
            <p:nvPr/>
          </p:nvCxnSpPr>
          <p:spPr bwMode="auto">
            <a:xfrm flipH="1" flipV="1">
              <a:off x="4189412" y="6145428"/>
              <a:ext cx="1247193" cy="2729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5" name="Straight Arrow Connector 14"/>
            <p:cNvCxnSpPr>
              <a:cxnSpLocks noChangeShapeType="1"/>
              <a:stCxn id="20" idx="3"/>
              <a:endCxn id="54" idx="7"/>
            </p:cNvCxnSpPr>
            <p:nvPr/>
          </p:nvCxnSpPr>
          <p:spPr bwMode="auto">
            <a:xfrm flipH="1">
              <a:off x="4103252" y="5508464"/>
              <a:ext cx="524259" cy="44036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6" name="Straight Arrow Connector 15"/>
            <p:cNvCxnSpPr>
              <a:cxnSpLocks noChangeShapeType="1"/>
              <a:stCxn id="21" idx="7"/>
              <a:endCxn id="17" idx="3"/>
            </p:cNvCxnSpPr>
            <p:nvPr/>
          </p:nvCxnSpPr>
          <p:spPr bwMode="auto">
            <a:xfrm flipV="1">
              <a:off x="5938779" y="5531119"/>
              <a:ext cx="339162" cy="4450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6188920" y="5056496"/>
              <a:ext cx="607870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8" name="Oval 17"/>
            <p:cNvSpPr>
              <a:spLocks noChangeArrowheads="1"/>
            </p:cNvSpPr>
            <p:nvPr/>
          </p:nvSpPr>
          <p:spPr bwMode="auto">
            <a:xfrm>
              <a:off x="7317197" y="42718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5270697" y="41194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4545791" y="5033841"/>
              <a:ext cx="558021" cy="556055"/>
            </a:xfrm>
            <a:prstGeom prst="ellipse">
              <a:avLst/>
            </a:prstGeom>
            <a:solidFill>
              <a:srgbClr val="97CEFB"/>
            </a:solidFill>
            <a:ln w="63500" algn="ctr">
              <a:solidFill>
                <a:srgbClr val="1A8AFA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  <a:latin typeface="Calibri" pitchFamily="34" charset="0"/>
                </a:rPr>
                <a:t>5</a:t>
              </a:r>
              <a:endParaRPr lang="bg-BG" sz="2600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5436605" y="58946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63500" algn="ctr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7280388" y="5818496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3" name="Straight Arrow Connector 22"/>
            <p:cNvCxnSpPr>
              <a:cxnSpLocks noChangeShapeType="1"/>
              <a:stCxn id="53" idx="7"/>
              <a:endCxn id="24" idx="3"/>
            </p:cNvCxnSpPr>
            <p:nvPr/>
          </p:nvCxnSpPr>
          <p:spPr bwMode="auto">
            <a:xfrm flipV="1">
              <a:off x="3034916" y="4746464"/>
              <a:ext cx="427294" cy="4152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3376050" y="42718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5" name="Straight Arrow Connector 24"/>
            <p:cNvCxnSpPr>
              <a:cxnSpLocks noChangeShapeType="1"/>
              <a:stCxn id="22" idx="0"/>
              <a:endCxn id="18" idx="4"/>
            </p:cNvCxnSpPr>
            <p:nvPr/>
          </p:nvCxnSpPr>
          <p:spPr bwMode="auto">
            <a:xfrm flipV="1">
              <a:off x="7574555" y="4827896"/>
              <a:ext cx="52654" cy="9906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6" name="Straight Arrow Connector 25"/>
            <p:cNvCxnSpPr>
              <a:cxnSpLocks noChangeShapeType="1"/>
              <a:stCxn id="22" idx="2"/>
              <a:endCxn id="21" idx="6"/>
            </p:cNvCxnSpPr>
            <p:nvPr/>
          </p:nvCxnSpPr>
          <p:spPr bwMode="auto">
            <a:xfrm flipH="1">
              <a:off x="6024939" y="6096524"/>
              <a:ext cx="1255449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7" name="Straight Arrow Connector 26"/>
            <p:cNvCxnSpPr>
              <a:cxnSpLocks noChangeShapeType="1"/>
              <a:stCxn id="53" idx="5"/>
              <a:endCxn id="54" idx="1"/>
            </p:cNvCxnSpPr>
            <p:nvPr/>
          </p:nvCxnSpPr>
          <p:spPr bwMode="auto">
            <a:xfrm>
              <a:off x="3034916" y="5554903"/>
              <a:ext cx="652322" cy="39392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>
              <a:off x="2879564" y="459702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313245" y="53910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388805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228967" y="460748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377843" y="498235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421657" y="409569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770502" y="46211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599913" y="5130347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933857" y="536300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709230" y="5783240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417823" y="5786362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15</a:t>
              </a:r>
              <a:endParaRPr lang="en-US" sz="20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811107" y="5467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109551" y="53637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914406" y="454711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990466" y="456183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43" name="Oval 42"/>
            <p:cNvSpPr>
              <a:spLocks noChangeArrowheads="1"/>
            </p:cNvSpPr>
            <p:nvPr/>
          </p:nvSpPr>
          <p:spPr bwMode="auto">
            <a:xfrm>
              <a:off x="8400142" y="497488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44" name="Straight Arrow Connector 43"/>
            <p:cNvCxnSpPr>
              <a:cxnSpLocks noChangeShapeType="1"/>
              <a:stCxn id="43" idx="1"/>
              <a:endCxn id="18" idx="5"/>
            </p:cNvCxnSpPr>
            <p:nvPr/>
          </p:nvCxnSpPr>
          <p:spPr bwMode="auto">
            <a:xfrm flipH="1" flipV="1">
              <a:off x="7846421" y="4746464"/>
              <a:ext cx="644521" cy="30985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45" name="Straight Arrow Connector 44"/>
            <p:cNvCxnSpPr>
              <a:cxnSpLocks noChangeShapeType="1"/>
              <a:stCxn id="43" idx="3"/>
              <a:endCxn id="22" idx="7"/>
            </p:cNvCxnSpPr>
            <p:nvPr/>
          </p:nvCxnSpPr>
          <p:spPr bwMode="auto">
            <a:xfrm flipH="1">
              <a:off x="7782562" y="5449508"/>
              <a:ext cx="708380" cy="45042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46" name="TextBox 45"/>
            <p:cNvSpPr txBox="1"/>
            <p:nvPr/>
          </p:nvSpPr>
          <p:spPr>
            <a:xfrm>
              <a:off x="8081694" y="454056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148871" y="559703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197322" y="4980360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tx2">
                      <a:lumMod val="90000"/>
                    </a:schemeClr>
                  </a:solidFill>
                </a:rPr>
                <a:t>s</a:t>
              </a:r>
              <a:endParaRPr lang="en-US" sz="2800" dirty="0">
                <a:solidFill>
                  <a:schemeClr val="tx2">
                    <a:lumMod val="90000"/>
                  </a:schemeClr>
                </a:solidFill>
              </a:endParaRPr>
            </a:p>
          </p:txBody>
        </p:sp>
        <p:sp>
          <p:nvSpPr>
            <p:cNvPr id="49" name="Oval 48"/>
            <p:cNvSpPr>
              <a:spLocks noChangeArrowheads="1"/>
            </p:cNvSpPr>
            <p:nvPr/>
          </p:nvSpPr>
          <p:spPr bwMode="auto">
            <a:xfrm>
              <a:off x="9316356" y="4348042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50" name="Oval 49"/>
            <p:cNvSpPr>
              <a:spLocks noChangeArrowheads="1"/>
            </p:cNvSpPr>
            <p:nvPr/>
          </p:nvSpPr>
          <p:spPr bwMode="auto">
            <a:xfrm>
              <a:off x="9316356" y="5644488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51" name="Straight Arrow Connector 50"/>
            <p:cNvCxnSpPr>
              <a:cxnSpLocks noChangeShapeType="1"/>
              <a:stCxn id="49" idx="4"/>
              <a:endCxn id="50" idx="0"/>
            </p:cNvCxnSpPr>
            <p:nvPr/>
          </p:nvCxnSpPr>
          <p:spPr bwMode="auto">
            <a:xfrm>
              <a:off x="9626368" y="4904096"/>
              <a:ext cx="0" cy="7403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9646515" y="50862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  <p:sp>
          <p:nvSpPr>
            <p:cNvPr id="53" name="Oval 52"/>
            <p:cNvSpPr>
              <a:spLocks noChangeArrowheads="1"/>
            </p:cNvSpPr>
            <p:nvPr/>
          </p:nvSpPr>
          <p:spPr bwMode="auto">
            <a:xfrm>
              <a:off x="2532742" y="508028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54" name="Oval 53"/>
            <p:cNvSpPr>
              <a:spLocks noChangeArrowheads="1"/>
            </p:cNvSpPr>
            <p:nvPr/>
          </p:nvSpPr>
          <p:spPr bwMode="auto">
            <a:xfrm>
              <a:off x="3601078" y="5867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449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Bellman-Ford Algorithm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Shortest Path with Negative Weight Edges</a:t>
            </a:r>
            <a:endParaRPr lang="en-US" dirty="0"/>
          </a:p>
        </p:txBody>
      </p:sp>
      <p:pic>
        <p:nvPicPr>
          <p:cNvPr id="7170" name="Picture 2" descr="https://d30y9cdsu7xlg0.cloudfront.net/png/54121-2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212" y="1351616"/>
            <a:ext cx="3200400" cy="3200400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58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Bellman-Ford algorithm</a:t>
            </a:r>
            <a:r>
              <a:rPr lang="en-US" dirty="0" smtClean="0"/>
              <a:t> finds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shortest paths </a:t>
            </a:r>
            <a:r>
              <a:rPr lang="en-US" dirty="0" smtClean="0"/>
              <a:t>from a single source to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all other vertices</a:t>
            </a:r>
          </a:p>
          <a:p>
            <a:pPr lvl="1"/>
            <a:r>
              <a:rPr lang="en-US" dirty="0" smtClean="0"/>
              <a:t>Unlike </a:t>
            </a:r>
            <a:r>
              <a:rPr lang="en-US" noProof="1" smtClean="0"/>
              <a:t>Dijkstra's algorithm</a:t>
            </a:r>
            <a:r>
              <a:rPr lang="en-US" dirty="0" smtClean="0"/>
              <a:t>, Bellman-Ford works with </a:t>
            </a:r>
            <a:br>
              <a:rPr lang="en-US" dirty="0" smtClean="0"/>
            </a:b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negative weight </a:t>
            </a:r>
            <a:r>
              <a:rPr lang="en-US" dirty="0" smtClean="0"/>
              <a:t>edges</a:t>
            </a:r>
          </a:p>
          <a:p>
            <a:pPr lvl="2"/>
            <a:r>
              <a:rPr lang="en-US" dirty="0" smtClean="0"/>
              <a:t>Can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detect negative cycles </a:t>
            </a:r>
            <a:r>
              <a:rPr lang="en-US" dirty="0" smtClean="0"/>
              <a:t>and report them</a:t>
            </a:r>
          </a:p>
          <a:p>
            <a:pPr lvl="1"/>
            <a:r>
              <a:rPr lang="en-US" dirty="0" smtClean="0"/>
              <a:t>Runs in time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|</a:t>
            </a:r>
            <a:r>
              <a:rPr lang="en-US" sz="3000" b="1" i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||</a:t>
            </a:r>
            <a:r>
              <a:rPr lang="en-US" sz="3000" b="1" i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|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lvl="1"/>
            <a:r>
              <a:rPr lang="en-US" dirty="0" smtClean="0"/>
              <a:t>Uses dynamic programming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Bellman-Ford</a:t>
            </a:r>
            <a:endParaRPr lang="en-US" dirty="0"/>
          </a:p>
        </p:txBody>
      </p:sp>
      <p:grpSp>
        <p:nvGrpSpPr>
          <p:cNvPr id="64" name="Group 63"/>
          <p:cNvGrpSpPr/>
          <p:nvPr/>
        </p:nvGrpSpPr>
        <p:grpSpPr>
          <a:xfrm>
            <a:off x="4723950" y="4343400"/>
            <a:ext cx="6856862" cy="2175202"/>
            <a:chOff x="3580950" y="4383675"/>
            <a:chExt cx="6856862" cy="2175202"/>
          </a:xfrm>
        </p:grpSpPr>
        <p:grpSp>
          <p:nvGrpSpPr>
            <p:cNvPr id="56" name="Group 55"/>
            <p:cNvGrpSpPr/>
            <p:nvPr/>
          </p:nvGrpSpPr>
          <p:grpSpPr>
            <a:xfrm>
              <a:off x="3580950" y="5715000"/>
              <a:ext cx="6856862" cy="582268"/>
              <a:chOff x="2055812" y="5562600"/>
              <a:chExt cx="6856862" cy="582268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2055812" y="5562600"/>
                <a:ext cx="6856862" cy="582268"/>
                <a:chOff x="4531634" y="4758813"/>
                <a:chExt cx="6856862" cy="582268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4531634" y="4758813"/>
                  <a:ext cx="6856862" cy="582268"/>
                  <a:chOff x="4988834" y="4594225"/>
                  <a:chExt cx="6856862" cy="582268"/>
                </a:xfrm>
              </p:grpSpPr>
              <p:cxnSp>
                <p:nvCxnSpPr>
                  <p:cNvPr id="12" name="Straight Arrow Connector 11"/>
                  <p:cNvCxnSpPr>
                    <a:cxnSpLocks noChangeShapeType="1"/>
                    <a:stCxn id="15" idx="6"/>
                    <a:endCxn id="20" idx="2"/>
                  </p:cNvCxnSpPr>
                  <p:nvPr/>
                </p:nvCxnSpPr>
                <p:spPr bwMode="auto">
                  <a:xfrm>
                    <a:off x="8787893" y="4881148"/>
                    <a:ext cx="888421" cy="17318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 type="arrow"/>
                  </a:ln>
                  <a:effectLst/>
                </p:spPr>
              </p:cxnSp>
              <p:sp>
                <p:nvSpPr>
                  <p:cNvPr id="14" name="Oval 13"/>
                  <p:cNvSpPr>
                    <a:spLocks noChangeArrowheads="1"/>
                  </p:cNvSpPr>
                  <p:nvPr/>
                </p:nvSpPr>
                <p:spPr bwMode="auto">
                  <a:xfrm>
                    <a:off x="6573741" y="4594226"/>
                    <a:ext cx="558021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5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15" name="Oval 14"/>
                  <p:cNvSpPr>
                    <a:spLocks noChangeArrowheads="1"/>
                  </p:cNvSpPr>
                  <p:nvPr/>
                </p:nvSpPr>
                <p:spPr bwMode="auto">
                  <a:xfrm>
                    <a:off x="8199559" y="4603120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2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1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4988834" y="4594225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6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cxnSp>
                <p:nvCxnSpPr>
                  <p:cNvPr id="18" name="Straight Arrow Connector 17"/>
                  <p:cNvCxnSpPr>
                    <a:cxnSpLocks noChangeShapeType="1"/>
                    <a:stCxn id="19" idx="2"/>
                    <a:endCxn id="20" idx="6"/>
                  </p:cNvCxnSpPr>
                  <p:nvPr/>
                </p:nvCxnSpPr>
                <p:spPr bwMode="auto">
                  <a:xfrm flipH="1">
                    <a:off x="10264648" y="4898465"/>
                    <a:ext cx="992714" cy="1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 type="arrow"/>
                    <a:tailEnd/>
                  </a:ln>
                  <a:effectLst/>
                </p:spPr>
              </p:cxnSp>
              <p:sp>
                <p:nvSpPr>
                  <p:cNvPr id="19" name="Oval 18"/>
                  <p:cNvSpPr>
                    <a:spLocks noChangeArrowheads="1"/>
                  </p:cNvSpPr>
                  <p:nvPr/>
                </p:nvSpPr>
                <p:spPr bwMode="auto">
                  <a:xfrm>
                    <a:off x="11257362" y="4620437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0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20" name="Oval 19"/>
                  <p:cNvSpPr>
                    <a:spLocks noChangeArrowheads="1"/>
                  </p:cNvSpPr>
                  <p:nvPr/>
                </p:nvSpPr>
                <p:spPr bwMode="auto">
                  <a:xfrm>
                    <a:off x="9676314" y="4620438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8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</p:grpSp>
            <p:cxnSp>
              <p:nvCxnSpPr>
                <p:cNvPr id="8" name="Straight Arrow Connector 7"/>
                <p:cNvCxnSpPr>
                  <a:cxnSpLocks noChangeShapeType="1"/>
                  <a:stCxn id="14" idx="6"/>
                  <a:endCxn id="15" idx="2"/>
                </p:cNvCxnSpPr>
                <p:nvPr/>
              </p:nvCxnSpPr>
              <p:spPr bwMode="auto">
                <a:xfrm>
                  <a:off x="6674562" y="5036842"/>
                  <a:ext cx="1067797" cy="8894"/>
                </a:xfrm>
                <a:prstGeom prst="straightConnector1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 w="38100" algn="ctr">
                  <a:solidFill>
                    <a:schemeClr val="accent5">
                      <a:lumMod val="20000"/>
                      <a:lumOff val="80000"/>
                    </a:schemeClr>
                  </a:solidFill>
                  <a:round/>
                  <a:headEnd/>
                  <a:tailEnd type="arrow"/>
                </a:ln>
                <a:effectLst/>
              </p:spPr>
            </p:cxnSp>
            <p:cxnSp>
              <p:nvCxnSpPr>
                <p:cNvPr id="10" name="Straight Arrow Connector 9"/>
                <p:cNvCxnSpPr>
                  <a:cxnSpLocks noChangeShapeType="1"/>
                  <a:stCxn id="17" idx="6"/>
                  <a:endCxn id="14" idx="2"/>
                </p:cNvCxnSpPr>
                <p:nvPr/>
              </p:nvCxnSpPr>
              <p:spPr bwMode="auto">
                <a:xfrm>
                  <a:off x="5119968" y="5036841"/>
                  <a:ext cx="996573" cy="1"/>
                </a:xfrm>
                <a:prstGeom prst="straightConnector1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 w="38100" algn="ctr">
                  <a:solidFill>
                    <a:schemeClr val="accent5">
                      <a:lumMod val="20000"/>
                      <a:lumOff val="80000"/>
                    </a:schemeClr>
                  </a:solidFill>
                  <a:round/>
                  <a:headEnd/>
                  <a:tailEnd type="arrow"/>
                </a:ln>
                <a:effectLst/>
              </p:spPr>
            </p:cxnSp>
          </p:grpSp>
          <p:cxnSp>
            <p:nvCxnSpPr>
              <p:cNvPr id="46" name="Curved Connector 45"/>
              <p:cNvCxnSpPr>
                <a:stCxn id="14" idx="0"/>
                <a:endCxn id="20" idx="0"/>
              </p:cNvCxnSpPr>
              <p:nvPr/>
            </p:nvCxnSpPr>
            <p:spPr>
              <a:xfrm rot="16200000" flipH="1">
                <a:off x="5465488" y="4016843"/>
                <a:ext cx="26212" cy="3117729"/>
              </a:xfrm>
              <a:prstGeom prst="curvedConnector3">
                <a:avLst>
                  <a:gd name="adj1" fmla="val -2891763"/>
                </a:avLst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</p:grpSp>
        <p:sp>
          <p:nvSpPr>
            <p:cNvPr id="57" name="TextBox 56"/>
            <p:cNvSpPr txBox="1"/>
            <p:nvPr/>
          </p:nvSpPr>
          <p:spPr>
            <a:xfrm>
              <a:off x="4428216" y="5993027"/>
              <a:ext cx="490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5</a:t>
              </a:r>
              <a:endParaRPr lang="en-US" sz="28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081027" y="5993027"/>
              <a:ext cx="490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2</a:t>
              </a:r>
              <a:endParaRPr lang="en-US" sz="28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600540" y="6035657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12</a:t>
              </a:r>
              <a:endParaRPr lang="en-US" sz="28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019931" y="6032762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-5</a:t>
              </a:r>
              <a:endParaRPr lang="en-US" sz="2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720805" y="4383675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15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7631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shortest path from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 smtClean="0"/>
              <a:t> to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0</a:t>
            </a:r>
          </a:p>
          <a:p>
            <a:r>
              <a:rPr lang="en-US" dirty="0" smtClean="0">
                <a:latin typeface="+mj-lt"/>
              </a:rPr>
              <a:t>Initialize distances array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d[]</a:t>
            </a:r>
            <a:r>
              <a:rPr lang="en-US" dirty="0" smtClean="0">
                <a:latin typeface="+mj-lt"/>
              </a:rPr>
              <a:t> and predecessors array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prev[]</a:t>
            </a:r>
            <a:endParaRPr lang="en-US" dirty="0" smtClean="0">
              <a:latin typeface="+mj-lt"/>
            </a:endParaRPr>
          </a:p>
          <a:p>
            <a:pPr lvl="1"/>
            <a:r>
              <a:rPr lang="en-US" dirty="0" smtClean="0"/>
              <a:t>Set distance to all other vertices to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∞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Bellman-Ford: Step #1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5942012" y="3733800"/>
            <a:ext cx="5271955" cy="2175202"/>
            <a:chOff x="5165857" y="4383675"/>
            <a:chExt cx="5271955" cy="2175202"/>
          </a:xfrm>
        </p:grpSpPr>
        <p:grpSp>
          <p:nvGrpSpPr>
            <p:cNvPr id="6" name="Group 5"/>
            <p:cNvGrpSpPr/>
            <p:nvPr/>
          </p:nvGrpSpPr>
          <p:grpSpPr>
            <a:xfrm>
              <a:off x="5165857" y="5715001"/>
              <a:ext cx="5271955" cy="582267"/>
              <a:chOff x="3640719" y="5562601"/>
              <a:chExt cx="5271955" cy="582267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640719" y="5562601"/>
                <a:ext cx="5271955" cy="582267"/>
                <a:chOff x="6116541" y="4758814"/>
                <a:chExt cx="5271955" cy="582267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6116541" y="4758814"/>
                  <a:ext cx="5271955" cy="582267"/>
                  <a:chOff x="6573741" y="4594226"/>
                  <a:chExt cx="5271955" cy="582267"/>
                </a:xfrm>
              </p:grpSpPr>
              <p:cxnSp>
                <p:nvCxnSpPr>
                  <p:cNvPr id="15" name="Straight Arrow Connector 14"/>
                  <p:cNvCxnSpPr>
                    <a:cxnSpLocks noChangeShapeType="1"/>
                    <a:stCxn id="17" idx="6"/>
                    <a:endCxn id="20" idx="2"/>
                  </p:cNvCxnSpPr>
                  <p:nvPr/>
                </p:nvCxnSpPr>
                <p:spPr bwMode="auto">
                  <a:xfrm>
                    <a:off x="8787893" y="4881148"/>
                    <a:ext cx="888421" cy="17318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 type="arrow"/>
                  </a:ln>
                  <a:effectLst/>
                </p:spPr>
              </p:cxnSp>
              <p:sp>
                <p:nvSpPr>
                  <p:cNvPr id="16" name="Oval 15"/>
                  <p:cNvSpPr>
                    <a:spLocks noChangeArrowheads="1"/>
                  </p:cNvSpPr>
                  <p:nvPr/>
                </p:nvSpPr>
                <p:spPr bwMode="auto">
                  <a:xfrm>
                    <a:off x="6573741" y="4594226"/>
                    <a:ext cx="558021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3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1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8199559" y="4603120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2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cxnSp>
                <p:nvCxnSpPr>
                  <p:cNvPr id="18" name="Straight Arrow Connector 17"/>
                  <p:cNvCxnSpPr>
                    <a:cxnSpLocks noChangeShapeType="1"/>
                    <a:stCxn id="19" idx="2"/>
                    <a:endCxn id="20" idx="6"/>
                  </p:cNvCxnSpPr>
                  <p:nvPr/>
                </p:nvCxnSpPr>
                <p:spPr bwMode="auto">
                  <a:xfrm flipH="1">
                    <a:off x="10264648" y="4898465"/>
                    <a:ext cx="992714" cy="1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 type="arrow"/>
                    <a:tailEnd/>
                  </a:ln>
                  <a:effectLst/>
                </p:spPr>
              </p:cxnSp>
              <p:sp>
                <p:nvSpPr>
                  <p:cNvPr id="19" name="Oval 18"/>
                  <p:cNvSpPr>
                    <a:spLocks noChangeArrowheads="1"/>
                  </p:cNvSpPr>
                  <p:nvPr/>
                </p:nvSpPr>
                <p:spPr bwMode="auto">
                  <a:xfrm>
                    <a:off x="11257362" y="4620437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0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20" name="Oval 19"/>
                  <p:cNvSpPr>
                    <a:spLocks noChangeArrowheads="1"/>
                  </p:cNvSpPr>
                  <p:nvPr/>
                </p:nvSpPr>
                <p:spPr bwMode="auto">
                  <a:xfrm>
                    <a:off x="9676314" y="4620438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1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</p:grpSp>
            <p:cxnSp>
              <p:nvCxnSpPr>
                <p:cNvPr id="14" name="Straight Arrow Connector 13"/>
                <p:cNvCxnSpPr>
                  <a:cxnSpLocks noChangeShapeType="1"/>
                  <a:stCxn id="16" idx="6"/>
                  <a:endCxn id="17" idx="2"/>
                </p:cNvCxnSpPr>
                <p:nvPr/>
              </p:nvCxnSpPr>
              <p:spPr bwMode="auto">
                <a:xfrm>
                  <a:off x="6674562" y="5036842"/>
                  <a:ext cx="1067797" cy="8894"/>
                </a:xfrm>
                <a:prstGeom prst="straightConnector1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 w="38100" algn="ctr">
                  <a:solidFill>
                    <a:schemeClr val="accent5">
                      <a:lumMod val="20000"/>
                      <a:lumOff val="80000"/>
                    </a:schemeClr>
                  </a:solidFill>
                  <a:round/>
                  <a:headEnd/>
                  <a:tailEnd type="arrow"/>
                </a:ln>
                <a:effectLst/>
              </p:spPr>
            </p:cxnSp>
          </p:grpSp>
          <p:cxnSp>
            <p:nvCxnSpPr>
              <p:cNvPr id="12" name="Curved Connector 11"/>
              <p:cNvCxnSpPr>
                <a:stCxn id="16" idx="0"/>
                <a:endCxn id="20" idx="0"/>
              </p:cNvCxnSpPr>
              <p:nvPr/>
            </p:nvCxnSpPr>
            <p:spPr>
              <a:xfrm rot="16200000" flipH="1">
                <a:off x="5465488" y="4016843"/>
                <a:ext cx="26212" cy="3117729"/>
              </a:xfrm>
              <a:prstGeom prst="curvedConnector3">
                <a:avLst>
                  <a:gd name="adj1" fmla="val -2891763"/>
                </a:avLst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</p:grpSp>
        <p:sp>
          <p:nvSpPr>
            <p:cNvPr id="7" name="TextBox 6"/>
            <p:cNvSpPr txBox="1"/>
            <p:nvPr/>
          </p:nvSpPr>
          <p:spPr>
            <a:xfrm>
              <a:off x="6081027" y="5993027"/>
              <a:ext cx="490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2</a:t>
              </a:r>
              <a:endParaRPr 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00540" y="6035657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12</a:t>
              </a:r>
              <a:endParaRPr lang="en-US" sz="2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19931" y="6032762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-5</a:t>
              </a:r>
              <a:endParaRPr lang="en-US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20805" y="4383675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15</a:t>
              </a:r>
              <a:endParaRPr lang="en-US" sz="2800" dirty="0"/>
            </a:p>
          </p:txBody>
        </p:sp>
      </p:grp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88318"/>
              </p:ext>
            </p:extLst>
          </p:nvPr>
        </p:nvGraphicFramePr>
        <p:xfrm>
          <a:off x="1166947" y="4385967"/>
          <a:ext cx="38263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∞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∞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∞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037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Iteration #1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latin typeface="+mj-lt"/>
              </a:rPr>
              <a:t>Relax all vertices 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d[0] = d[1] + -5 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d[1] = d[2] + 12</a:t>
            </a:r>
          </a:p>
          <a:p>
            <a:pPr lvl="1"/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d[1] = d[3] + 15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&lt;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∞</a:t>
            </a:r>
            <a:endParaRPr lang="en-US" sz="3000" b="1" dirty="0" smtClean="0">
              <a:solidFill>
                <a:schemeClr val="tx2">
                  <a:lumMod val="75000"/>
                </a:schemeClr>
              </a:solidFill>
              <a:latin typeface="+mj-lt"/>
              <a:cs typeface="Consolas" panose="020B0609020204030204" pitchFamily="49" charset="0"/>
            </a:endParaRPr>
          </a:p>
          <a:p>
            <a:pPr lvl="1"/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d[2] = d[3] + 2 &lt; ∞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d[3] = d[3] + 0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Bellman-Ford: Step #2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5942012" y="3429000"/>
            <a:ext cx="5271955" cy="2175202"/>
            <a:chOff x="5165857" y="4383675"/>
            <a:chExt cx="5271955" cy="2175202"/>
          </a:xfrm>
        </p:grpSpPr>
        <p:grpSp>
          <p:nvGrpSpPr>
            <p:cNvPr id="6" name="Group 5"/>
            <p:cNvGrpSpPr/>
            <p:nvPr/>
          </p:nvGrpSpPr>
          <p:grpSpPr>
            <a:xfrm>
              <a:off x="5165857" y="5715001"/>
              <a:ext cx="5271955" cy="582267"/>
              <a:chOff x="3640719" y="5562601"/>
              <a:chExt cx="5271955" cy="582267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640719" y="5562601"/>
                <a:ext cx="5271955" cy="582267"/>
                <a:chOff x="6116541" y="4758814"/>
                <a:chExt cx="5271955" cy="582267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6116541" y="4758814"/>
                  <a:ext cx="5271955" cy="582267"/>
                  <a:chOff x="6573741" y="4594226"/>
                  <a:chExt cx="5271955" cy="582267"/>
                </a:xfrm>
              </p:grpSpPr>
              <p:cxnSp>
                <p:nvCxnSpPr>
                  <p:cNvPr id="15" name="Straight Arrow Connector 14"/>
                  <p:cNvCxnSpPr>
                    <a:cxnSpLocks noChangeShapeType="1"/>
                    <a:stCxn id="17" idx="6"/>
                    <a:endCxn id="20" idx="2"/>
                  </p:cNvCxnSpPr>
                  <p:nvPr/>
                </p:nvCxnSpPr>
                <p:spPr bwMode="auto">
                  <a:xfrm>
                    <a:off x="8787893" y="4881148"/>
                    <a:ext cx="888421" cy="17318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 type="arrow"/>
                  </a:ln>
                  <a:effectLst/>
                </p:spPr>
              </p:cxnSp>
              <p:sp>
                <p:nvSpPr>
                  <p:cNvPr id="16" name="Oval 15"/>
                  <p:cNvSpPr>
                    <a:spLocks noChangeArrowheads="1"/>
                  </p:cNvSpPr>
                  <p:nvPr/>
                </p:nvSpPr>
                <p:spPr bwMode="auto">
                  <a:xfrm>
                    <a:off x="6573741" y="4594226"/>
                    <a:ext cx="558021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3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1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8199559" y="4603120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2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cxnSp>
                <p:nvCxnSpPr>
                  <p:cNvPr id="18" name="Straight Arrow Connector 17"/>
                  <p:cNvCxnSpPr>
                    <a:cxnSpLocks noChangeShapeType="1"/>
                    <a:stCxn id="19" idx="2"/>
                    <a:endCxn id="20" idx="6"/>
                  </p:cNvCxnSpPr>
                  <p:nvPr/>
                </p:nvCxnSpPr>
                <p:spPr bwMode="auto">
                  <a:xfrm flipH="1">
                    <a:off x="10264648" y="4898465"/>
                    <a:ext cx="992714" cy="1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 type="arrow"/>
                    <a:tailEnd/>
                  </a:ln>
                  <a:effectLst/>
                </p:spPr>
              </p:cxnSp>
              <p:sp>
                <p:nvSpPr>
                  <p:cNvPr id="19" name="Oval 18"/>
                  <p:cNvSpPr>
                    <a:spLocks noChangeArrowheads="1"/>
                  </p:cNvSpPr>
                  <p:nvPr/>
                </p:nvSpPr>
                <p:spPr bwMode="auto">
                  <a:xfrm>
                    <a:off x="11257362" y="4620437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0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20" name="Oval 19"/>
                  <p:cNvSpPr>
                    <a:spLocks noChangeArrowheads="1"/>
                  </p:cNvSpPr>
                  <p:nvPr/>
                </p:nvSpPr>
                <p:spPr bwMode="auto">
                  <a:xfrm>
                    <a:off x="9676314" y="4620438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1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</p:grpSp>
            <p:cxnSp>
              <p:nvCxnSpPr>
                <p:cNvPr id="14" name="Straight Arrow Connector 13"/>
                <p:cNvCxnSpPr>
                  <a:cxnSpLocks noChangeShapeType="1"/>
                  <a:stCxn id="16" idx="6"/>
                  <a:endCxn id="17" idx="2"/>
                </p:cNvCxnSpPr>
                <p:nvPr/>
              </p:nvCxnSpPr>
              <p:spPr bwMode="auto">
                <a:xfrm>
                  <a:off x="6674562" y="5036842"/>
                  <a:ext cx="1067797" cy="8894"/>
                </a:xfrm>
                <a:prstGeom prst="straightConnector1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 w="38100" algn="ctr">
                  <a:solidFill>
                    <a:srgbClr val="00B0F0"/>
                  </a:solidFill>
                  <a:round/>
                  <a:headEnd/>
                  <a:tailEnd type="arrow"/>
                </a:ln>
                <a:effectLst/>
              </p:spPr>
            </p:cxnSp>
          </p:grpSp>
          <p:cxnSp>
            <p:nvCxnSpPr>
              <p:cNvPr id="12" name="Curved Connector 11"/>
              <p:cNvCxnSpPr>
                <a:stCxn id="16" idx="0"/>
                <a:endCxn id="20" idx="0"/>
              </p:cNvCxnSpPr>
              <p:nvPr/>
            </p:nvCxnSpPr>
            <p:spPr>
              <a:xfrm rot="16200000" flipH="1">
                <a:off x="5465488" y="4016843"/>
                <a:ext cx="26212" cy="3117729"/>
              </a:xfrm>
              <a:prstGeom prst="curvedConnector3">
                <a:avLst>
                  <a:gd name="adj1" fmla="val -2891763"/>
                </a:avLst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rgbClr val="00B0F0"/>
                </a:solidFill>
                <a:round/>
                <a:headEnd/>
                <a:tailEnd type="arrow"/>
              </a:ln>
              <a:effectLst/>
            </p:spPr>
          </p:cxnSp>
        </p:grpSp>
        <p:sp>
          <p:nvSpPr>
            <p:cNvPr id="7" name="TextBox 6"/>
            <p:cNvSpPr txBox="1"/>
            <p:nvPr/>
          </p:nvSpPr>
          <p:spPr>
            <a:xfrm>
              <a:off x="6081027" y="5993027"/>
              <a:ext cx="490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2</a:t>
              </a:r>
              <a:endParaRPr 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00540" y="6035657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12</a:t>
              </a:r>
              <a:endParaRPr lang="en-US" sz="2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19931" y="6032762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-5</a:t>
              </a:r>
              <a:endParaRPr lang="en-US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20805" y="4383675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15</a:t>
              </a:r>
              <a:endParaRPr lang="en-US" sz="2800" dirty="0"/>
            </a:p>
          </p:txBody>
        </p:sp>
      </p:grp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8144542"/>
              </p:ext>
            </p:extLst>
          </p:nvPr>
        </p:nvGraphicFramePr>
        <p:xfrm>
          <a:off x="6463497" y="1752600"/>
          <a:ext cx="38263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∞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15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2377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Iteration #2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latin typeface="+mj-lt"/>
              </a:rPr>
              <a:t>Relax all edges </a:t>
            </a:r>
          </a:p>
          <a:p>
            <a:pPr lvl="1"/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d[0] = d[1] + -5 &lt;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∞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</a:p>
          <a:p>
            <a:pPr lvl="1"/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d[1] = d[2] + 12 &lt; 15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d[1] = d[2] + 15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d[2] = d[3] + 2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d[3] = d[3] + 0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Bellman-Ford: Step #3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5942012" y="3429000"/>
            <a:ext cx="5271955" cy="2175202"/>
            <a:chOff x="5165857" y="4383675"/>
            <a:chExt cx="5271955" cy="2175202"/>
          </a:xfrm>
        </p:grpSpPr>
        <p:grpSp>
          <p:nvGrpSpPr>
            <p:cNvPr id="6" name="Group 5"/>
            <p:cNvGrpSpPr/>
            <p:nvPr/>
          </p:nvGrpSpPr>
          <p:grpSpPr>
            <a:xfrm>
              <a:off x="5165857" y="5715001"/>
              <a:ext cx="5271955" cy="582267"/>
              <a:chOff x="3640719" y="5562601"/>
              <a:chExt cx="5271955" cy="582267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640719" y="5562601"/>
                <a:ext cx="5271955" cy="582267"/>
                <a:chOff x="6116541" y="4758814"/>
                <a:chExt cx="5271955" cy="582267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6116541" y="4758814"/>
                  <a:ext cx="5271955" cy="582267"/>
                  <a:chOff x="6573741" y="4594226"/>
                  <a:chExt cx="5271955" cy="582267"/>
                </a:xfrm>
              </p:grpSpPr>
              <p:cxnSp>
                <p:nvCxnSpPr>
                  <p:cNvPr id="15" name="Straight Arrow Connector 14"/>
                  <p:cNvCxnSpPr>
                    <a:cxnSpLocks noChangeShapeType="1"/>
                    <a:stCxn id="17" idx="6"/>
                    <a:endCxn id="20" idx="2"/>
                  </p:cNvCxnSpPr>
                  <p:nvPr/>
                </p:nvCxnSpPr>
                <p:spPr bwMode="auto">
                  <a:xfrm>
                    <a:off x="8787893" y="4881148"/>
                    <a:ext cx="888421" cy="17318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rgbClr val="00B0F0"/>
                    </a:solidFill>
                    <a:round/>
                    <a:headEnd/>
                    <a:tailEnd type="arrow"/>
                  </a:ln>
                  <a:effectLst/>
                </p:spPr>
              </p:cxnSp>
              <p:sp>
                <p:nvSpPr>
                  <p:cNvPr id="16" name="Oval 15"/>
                  <p:cNvSpPr>
                    <a:spLocks noChangeArrowheads="1"/>
                  </p:cNvSpPr>
                  <p:nvPr/>
                </p:nvSpPr>
                <p:spPr bwMode="auto">
                  <a:xfrm>
                    <a:off x="6573741" y="4594226"/>
                    <a:ext cx="558021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3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1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8199559" y="4603120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2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cxnSp>
                <p:nvCxnSpPr>
                  <p:cNvPr id="18" name="Straight Arrow Connector 17"/>
                  <p:cNvCxnSpPr>
                    <a:cxnSpLocks noChangeShapeType="1"/>
                    <a:stCxn id="19" idx="2"/>
                    <a:endCxn id="20" idx="6"/>
                  </p:cNvCxnSpPr>
                  <p:nvPr/>
                </p:nvCxnSpPr>
                <p:spPr bwMode="auto">
                  <a:xfrm flipH="1">
                    <a:off x="10264648" y="4898465"/>
                    <a:ext cx="992714" cy="1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rgbClr val="00B0F0"/>
                    </a:solidFill>
                    <a:round/>
                    <a:headEnd type="arrow"/>
                    <a:tailEnd/>
                  </a:ln>
                  <a:effectLst/>
                </p:spPr>
              </p:cxnSp>
              <p:sp>
                <p:nvSpPr>
                  <p:cNvPr id="19" name="Oval 18"/>
                  <p:cNvSpPr>
                    <a:spLocks noChangeArrowheads="1"/>
                  </p:cNvSpPr>
                  <p:nvPr/>
                </p:nvSpPr>
                <p:spPr bwMode="auto">
                  <a:xfrm>
                    <a:off x="11257362" y="4620437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0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20" name="Oval 19"/>
                  <p:cNvSpPr>
                    <a:spLocks noChangeArrowheads="1"/>
                  </p:cNvSpPr>
                  <p:nvPr/>
                </p:nvSpPr>
                <p:spPr bwMode="auto">
                  <a:xfrm>
                    <a:off x="9676314" y="4620438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1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</p:grpSp>
            <p:cxnSp>
              <p:nvCxnSpPr>
                <p:cNvPr id="14" name="Straight Arrow Connector 13"/>
                <p:cNvCxnSpPr>
                  <a:cxnSpLocks noChangeShapeType="1"/>
                  <a:stCxn id="16" idx="6"/>
                  <a:endCxn id="17" idx="2"/>
                </p:cNvCxnSpPr>
                <p:nvPr/>
              </p:nvCxnSpPr>
              <p:spPr bwMode="auto">
                <a:xfrm>
                  <a:off x="6674562" y="5036842"/>
                  <a:ext cx="1067797" cy="8894"/>
                </a:xfrm>
                <a:prstGeom prst="straightConnector1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 w="38100" algn="ctr">
                  <a:solidFill>
                    <a:schemeClr val="accent5">
                      <a:lumMod val="20000"/>
                      <a:lumOff val="80000"/>
                    </a:schemeClr>
                  </a:solidFill>
                  <a:round/>
                  <a:headEnd/>
                  <a:tailEnd type="arrow"/>
                </a:ln>
                <a:effectLst/>
              </p:spPr>
            </p:cxnSp>
          </p:grpSp>
          <p:cxnSp>
            <p:nvCxnSpPr>
              <p:cNvPr id="12" name="Curved Connector 11"/>
              <p:cNvCxnSpPr>
                <a:stCxn id="16" idx="0"/>
                <a:endCxn id="20" idx="0"/>
              </p:cNvCxnSpPr>
              <p:nvPr/>
            </p:nvCxnSpPr>
            <p:spPr>
              <a:xfrm rot="16200000" flipH="1">
                <a:off x="5465488" y="4016843"/>
                <a:ext cx="26212" cy="3117729"/>
              </a:xfrm>
              <a:prstGeom prst="curvedConnector3">
                <a:avLst>
                  <a:gd name="adj1" fmla="val -2891763"/>
                </a:avLst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</p:grpSp>
        <p:sp>
          <p:nvSpPr>
            <p:cNvPr id="7" name="TextBox 6"/>
            <p:cNvSpPr txBox="1"/>
            <p:nvPr/>
          </p:nvSpPr>
          <p:spPr>
            <a:xfrm>
              <a:off x="6081027" y="5993027"/>
              <a:ext cx="490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2</a:t>
              </a:r>
              <a:endParaRPr 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00540" y="6035657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12</a:t>
              </a:r>
              <a:endParaRPr lang="en-US" sz="2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19931" y="6032762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-5</a:t>
              </a:r>
              <a:endParaRPr lang="en-US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20805" y="4383675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15</a:t>
              </a:r>
              <a:endParaRPr lang="en-US" sz="2800" dirty="0"/>
            </a:p>
          </p:txBody>
        </p:sp>
      </p:grp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2195972"/>
              </p:ext>
            </p:extLst>
          </p:nvPr>
        </p:nvGraphicFramePr>
        <p:xfrm>
          <a:off x="6463497" y="1752600"/>
          <a:ext cx="38263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10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14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733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5504000"/>
            <a:ext cx="10363200" cy="820600"/>
          </a:xfrm>
        </p:spPr>
        <p:txBody>
          <a:bodyPr/>
          <a:lstStyle/>
          <a:p>
            <a:r>
              <a:rPr lang="en-US" noProof="1" smtClean="0"/>
              <a:t>Kruskal's Algorithm</a:t>
            </a:r>
            <a:endParaRPr lang="en-US" noProof="1"/>
          </a:p>
        </p:txBody>
      </p:sp>
      <p:grpSp>
        <p:nvGrpSpPr>
          <p:cNvPr id="5" name="Group 4"/>
          <p:cNvGrpSpPr/>
          <p:nvPr/>
        </p:nvGrpSpPr>
        <p:grpSpPr>
          <a:xfrm>
            <a:off x="4347930" y="1066800"/>
            <a:ext cx="3492966" cy="3818681"/>
            <a:chOff x="4341812" y="1058119"/>
            <a:chExt cx="3492966" cy="3818681"/>
          </a:xfrm>
        </p:grpSpPr>
        <p:sp>
          <p:nvSpPr>
            <p:cNvPr id="6" name="TextBox 30"/>
            <p:cNvSpPr txBox="1"/>
            <p:nvPr/>
          </p:nvSpPr>
          <p:spPr>
            <a:xfrm>
              <a:off x="4341812" y="377262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7" name="TextBox 30"/>
            <p:cNvSpPr txBox="1"/>
            <p:nvPr/>
          </p:nvSpPr>
          <p:spPr>
            <a:xfrm>
              <a:off x="5219703" y="422265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8" name="TextBox 30"/>
            <p:cNvSpPr txBox="1"/>
            <p:nvPr/>
          </p:nvSpPr>
          <p:spPr>
            <a:xfrm>
              <a:off x="4943977" y="369133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>
                  <a:latin typeface="+mn-lt"/>
                </a:rPr>
                <a:t>9</a:t>
              </a:r>
            </a:p>
          </p:txBody>
        </p:sp>
        <p:sp>
          <p:nvSpPr>
            <p:cNvPr id="9" name="TextBox 30"/>
            <p:cNvSpPr txBox="1"/>
            <p:nvPr/>
          </p:nvSpPr>
          <p:spPr>
            <a:xfrm>
              <a:off x="7416074" y="388537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12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562175" y="374722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8</a:t>
              </a:r>
            </a:p>
          </p:txBody>
        </p:sp>
        <p:sp>
          <p:nvSpPr>
            <p:cNvPr id="11" name="TextBox 30"/>
            <p:cNvSpPr txBox="1"/>
            <p:nvPr/>
          </p:nvSpPr>
          <p:spPr>
            <a:xfrm>
              <a:off x="6693114" y="30872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7</a:t>
              </a:r>
            </a:p>
          </p:txBody>
        </p:sp>
        <p:sp>
          <p:nvSpPr>
            <p:cNvPr id="12" name="TextBox 30"/>
            <p:cNvSpPr txBox="1"/>
            <p:nvPr/>
          </p:nvSpPr>
          <p:spPr>
            <a:xfrm>
              <a:off x="5294878" y="292419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5</a:t>
              </a:r>
            </a:p>
          </p:txBody>
        </p:sp>
        <p:cxnSp>
          <p:nvCxnSpPr>
            <p:cNvPr id="13" name="Straight Connector 12"/>
            <p:cNvCxnSpPr>
              <a:cxnSpLocks noChangeShapeType="1"/>
              <a:stCxn id="24" idx="7"/>
              <a:endCxn id="25" idx="3"/>
            </p:cNvCxnSpPr>
            <p:nvPr/>
          </p:nvCxnSpPr>
          <p:spPr bwMode="auto">
            <a:xfrm flipV="1">
              <a:off x="6379669" y="3733061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cxnSpLocks noChangeShapeType="1"/>
              <a:stCxn id="24" idx="0"/>
              <a:endCxn id="23" idx="4"/>
            </p:cNvCxnSpPr>
            <p:nvPr/>
          </p:nvCxnSpPr>
          <p:spPr bwMode="auto">
            <a:xfrm flipH="1" flipV="1">
              <a:off x="6143646" y="3561168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" name="Straight Connector 14"/>
            <p:cNvCxnSpPr>
              <a:cxnSpLocks noChangeShapeType="1"/>
              <a:stCxn id="26" idx="0"/>
              <a:endCxn id="25" idx="4"/>
            </p:cNvCxnSpPr>
            <p:nvPr/>
          </p:nvCxnSpPr>
          <p:spPr bwMode="auto">
            <a:xfrm flipH="1" flipV="1">
              <a:off x="7442263" y="3811236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6" name="Straight Connector 15"/>
            <p:cNvCxnSpPr>
              <a:cxnSpLocks noChangeShapeType="1"/>
              <a:stCxn id="24" idx="2"/>
              <a:endCxn id="22" idx="6"/>
            </p:cNvCxnSpPr>
            <p:nvPr/>
          </p:nvCxnSpPr>
          <p:spPr bwMode="auto">
            <a:xfrm flipH="1">
              <a:off x="4957817" y="4580215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7" name="Straight Connector 16"/>
            <p:cNvCxnSpPr>
              <a:cxnSpLocks noChangeShapeType="1"/>
              <a:stCxn id="24" idx="1"/>
              <a:endCxn id="21" idx="5"/>
            </p:cNvCxnSpPr>
            <p:nvPr/>
          </p:nvCxnSpPr>
          <p:spPr bwMode="auto">
            <a:xfrm flipH="1" flipV="1">
              <a:off x="4887826" y="3464030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8" name="Straight Connector 17"/>
            <p:cNvCxnSpPr>
              <a:cxnSpLocks noChangeShapeType="1"/>
              <a:stCxn id="23" idx="6"/>
              <a:endCxn id="25" idx="2"/>
            </p:cNvCxnSpPr>
            <p:nvPr/>
          </p:nvCxnSpPr>
          <p:spPr bwMode="auto">
            <a:xfrm>
              <a:off x="6427164" y="3294262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9" name="Straight Connector 18"/>
            <p:cNvCxnSpPr>
              <a:cxnSpLocks noChangeShapeType="1"/>
              <a:stCxn id="22" idx="0"/>
              <a:endCxn id="21" idx="4"/>
            </p:cNvCxnSpPr>
            <p:nvPr/>
          </p:nvCxnSpPr>
          <p:spPr bwMode="auto">
            <a:xfrm flipV="1">
              <a:off x="4674298" y="3542206"/>
              <a:ext cx="13050" cy="800781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0" name="Straight Connector 19"/>
            <p:cNvCxnSpPr>
              <a:cxnSpLocks noChangeShapeType="1"/>
              <a:stCxn id="21" idx="6"/>
              <a:endCxn id="23" idx="2"/>
            </p:cNvCxnSpPr>
            <p:nvPr/>
          </p:nvCxnSpPr>
          <p:spPr bwMode="auto">
            <a:xfrm>
              <a:off x="4970866" y="3275300"/>
              <a:ext cx="889263" cy="18963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21" name="Oval 6"/>
            <p:cNvSpPr>
              <a:spLocks noChangeArrowheads="1"/>
            </p:cNvSpPr>
            <p:nvPr/>
          </p:nvSpPr>
          <p:spPr bwMode="auto">
            <a:xfrm>
              <a:off x="4403831" y="30083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22" name="Oval 6"/>
            <p:cNvSpPr>
              <a:spLocks noChangeArrowheads="1"/>
            </p:cNvSpPr>
            <p:nvPr/>
          </p:nvSpPr>
          <p:spPr bwMode="auto">
            <a:xfrm>
              <a:off x="4390781" y="43429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5860128" y="30273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24" name="Oval 6"/>
            <p:cNvSpPr>
              <a:spLocks noChangeArrowheads="1"/>
            </p:cNvSpPr>
            <p:nvPr/>
          </p:nvSpPr>
          <p:spPr bwMode="auto">
            <a:xfrm>
              <a:off x="5895674" y="43012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25" name="Oval 6"/>
            <p:cNvSpPr>
              <a:spLocks noChangeArrowheads="1"/>
            </p:cNvSpPr>
            <p:nvPr/>
          </p:nvSpPr>
          <p:spPr bwMode="auto">
            <a:xfrm>
              <a:off x="7158746" y="32774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26" name="Oval 6"/>
            <p:cNvSpPr>
              <a:spLocks noChangeArrowheads="1"/>
            </p:cNvSpPr>
            <p:nvPr/>
          </p:nvSpPr>
          <p:spPr bwMode="auto">
            <a:xfrm>
              <a:off x="7161063" y="42879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27" name="TextBox 30"/>
            <p:cNvSpPr txBox="1"/>
            <p:nvPr/>
          </p:nvSpPr>
          <p:spPr>
            <a:xfrm>
              <a:off x="5715244" y="3653674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20</a:t>
              </a:r>
            </a:p>
          </p:txBody>
        </p:sp>
        <p:cxnSp>
          <p:nvCxnSpPr>
            <p:cNvPr id="28" name="Straight Arrow Connector 27"/>
            <p:cNvCxnSpPr>
              <a:cxnSpLocks noChangeShapeType="1"/>
              <a:stCxn id="35" idx="6"/>
              <a:endCxn id="34" idx="2"/>
            </p:cNvCxnSpPr>
            <p:nvPr/>
          </p:nvCxnSpPr>
          <p:spPr bwMode="auto">
            <a:xfrm>
              <a:off x="5895330" y="2317298"/>
              <a:ext cx="1137310" cy="6840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29" name="TextBox 28"/>
            <p:cNvSpPr txBox="1"/>
            <p:nvPr/>
          </p:nvSpPr>
          <p:spPr>
            <a:xfrm>
              <a:off x="6300074" y="199531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30" name="Straight Arrow Connector 29"/>
            <p:cNvCxnSpPr>
              <a:cxnSpLocks noChangeShapeType="1"/>
              <a:stCxn id="35" idx="7"/>
              <a:endCxn id="36" idx="3"/>
            </p:cNvCxnSpPr>
            <p:nvPr/>
          </p:nvCxnSpPr>
          <p:spPr bwMode="auto">
            <a:xfrm flipV="1">
              <a:off x="5816077" y="1505933"/>
              <a:ext cx="518768" cy="62587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1" name="Straight Arrow Connector 30"/>
            <p:cNvCxnSpPr>
              <a:cxnSpLocks noChangeShapeType="1"/>
              <a:stCxn id="34" idx="1"/>
              <a:endCxn id="36" idx="5"/>
            </p:cNvCxnSpPr>
            <p:nvPr/>
          </p:nvCxnSpPr>
          <p:spPr bwMode="auto">
            <a:xfrm flipH="1" flipV="1">
              <a:off x="6738125" y="1505933"/>
              <a:ext cx="378036" cy="694275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32" name="TextBox 31"/>
            <p:cNvSpPr txBox="1"/>
            <p:nvPr/>
          </p:nvSpPr>
          <p:spPr>
            <a:xfrm>
              <a:off x="5806467" y="148019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904390" y="153201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34" name="Oval 33"/>
            <p:cNvSpPr>
              <a:spLocks noChangeArrowheads="1"/>
            </p:cNvSpPr>
            <p:nvPr/>
          </p:nvSpPr>
          <p:spPr bwMode="auto">
            <a:xfrm>
              <a:off x="7032640" y="2123376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5354156" y="2054974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6251323" y="1058119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882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Iteration #3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>
                <a:latin typeface="+mj-lt"/>
              </a:rPr>
              <a:t>Relax all edges</a:t>
            </a:r>
          </a:p>
          <a:p>
            <a:pPr lvl="1"/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d[0] = d[1] + -5 &lt; 10 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d[1] = d[2] + 12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d[1] = d[2] + 15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d[2] = d[3] + 2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d[3] = d[3] + 0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Bellman-Ford: Step #4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5942012" y="3429000"/>
            <a:ext cx="5271955" cy="2175202"/>
            <a:chOff x="5165857" y="4383675"/>
            <a:chExt cx="5271955" cy="2175202"/>
          </a:xfrm>
        </p:grpSpPr>
        <p:grpSp>
          <p:nvGrpSpPr>
            <p:cNvPr id="6" name="Group 5"/>
            <p:cNvGrpSpPr/>
            <p:nvPr/>
          </p:nvGrpSpPr>
          <p:grpSpPr>
            <a:xfrm>
              <a:off x="5165857" y="5715001"/>
              <a:ext cx="5271955" cy="582267"/>
              <a:chOff x="3640719" y="5562601"/>
              <a:chExt cx="5271955" cy="582267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640719" y="5562601"/>
                <a:ext cx="5271955" cy="582267"/>
                <a:chOff x="6116541" y="4758814"/>
                <a:chExt cx="5271955" cy="582267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6116541" y="4758814"/>
                  <a:ext cx="5271955" cy="582267"/>
                  <a:chOff x="6573741" y="4594226"/>
                  <a:chExt cx="5271955" cy="582267"/>
                </a:xfrm>
              </p:grpSpPr>
              <p:cxnSp>
                <p:nvCxnSpPr>
                  <p:cNvPr id="15" name="Straight Arrow Connector 14"/>
                  <p:cNvCxnSpPr>
                    <a:cxnSpLocks noChangeShapeType="1"/>
                    <a:stCxn id="17" idx="6"/>
                    <a:endCxn id="20" idx="2"/>
                  </p:cNvCxnSpPr>
                  <p:nvPr/>
                </p:nvCxnSpPr>
                <p:spPr bwMode="auto">
                  <a:xfrm>
                    <a:off x="8787893" y="4881148"/>
                    <a:ext cx="888421" cy="17318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 type="arrow"/>
                  </a:ln>
                  <a:effectLst/>
                </p:spPr>
              </p:cxnSp>
              <p:sp>
                <p:nvSpPr>
                  <p:cNvPr id="16" name="Oval 15"/>
                  <p:cNvSpPr>
                    <a:spLocks noChangeArrowheads="1"/>
                  </p:cNvSpPr>
                  <p:nvPr/>
                </p:nvSpPr>
                <p:spPr bwMode="auto">
                  <a:xfrm>
                    <a:off x="6573741" y="4594226"/>
                    <a:ext cx="558021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3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1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8199559" y="4603120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2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cxnSp>
                <p:nvCxnSpPr>
                  <p:cNvPr id="18" name="Straight Arrow Connector 17"/>
                  <p:cNvCxnSpPr>
                    <a:cxnSpLocks noChangeShapeType="1"/>
                    <a:stCxn id="20" idx="6"/>
                    <a:endCxn id="19" idx="2"/>
                  </p:cNvCxnSpPr>
                  <p:nvPr/>
                </p:nvCxnSpPr>
                <p:spPr bwMode="auto">
                  <a:xfrm flipV="1">
                    <a:off x="10264648" y="4898465"/>
                    <a:ext cx="992714" cy="1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rgbClr val="00B0F0"/>
                    </a:solidFill>
                    <a:round/>
                    <a:headEnd/>
                    <a:tailEnd type="arrow"/>
                  </a:ln>
                  <a:effectLst/>
                </p:spPr>
              </p:cxnSp>
              <p:sp>
                <p:nvSpPr>
                  <p:cNvPr id="19" name="Oval 18"/>
                  <p:cNvSpPr>
                    <a:spLocks noChangeArrowheads="1"/>
                  </p:cNvSpPr>
                  <p:nvPr/>
                </p:nvSpPr>
                <p:spPr bwMode="auto">
                  <a:xfrm>
                    <a:off x="11257362" y="4620437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0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20" name="Oval 19"/>
                  <p:cNvSpPr>
                    <a:spLocks noChangeArrowheads="1"/>
                  </p:cNvSpPr>
                  <p:nvPr/>
                </p:nvSpPr>
                <p:spPr bwMode="auto">
                  <a:xfrm>
                    <a:off x="9676314" y="4620438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1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</p:grpSp>
            <p:cxnSp>
              <p:nvCxnSpPr>
                <p:cNvPr id="14" name="Straight Arrow Connector 13"/>
                <p:cNvCxnSpPr>
                  <a:cxnSpLocks noChangeShapeType="1"/>
                  <a:stCxn id="16" idx="6"/>
                  <a:endCxn id="17" idx="2"/>
                </p:cNvCxnSpPr>
                <p:nvPr/>
              </p:nvCxnSpPr>
              <p:spPr bwMode="auto">
                <a:xfrm>
                  <a:off x="6674562" y="5036842"/>
                  <a:ext cx="1067797" cy="8894"/>
                </a:xfrm>
                <a:prstGeom prst="straightConnector1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 w="38100" algn="ctr">
                  <a:solidFill>
                    <a:schemeClr val="accent5">
                      <a:lumMod val="20000"/>
                      <a:lumOff val="80000"/>
                    </a:schemeClr>
                  </a:solidFill>
                  <a:round/>
                  <a:headEnd/>
                  <a:tailEnd type="arrow"/>
                </a:ln>
                <a:effectLst/>
              </p:spPr>
            </p:cxnSp>
          </p:grpSp>
          <p:cxnSp>
            <p:nvCxnSpPr>
              <p:cNvPr id="12" name="Curved Connector 11"/>
              <p:cNvCxnSpPr>
                <a:stCxn id="16" idx="0"/>
                <a:endCxn id="20" idx="0"/>
              </p:cNvCxnSpPr>
              <p:nvPr/>
            </p:nvCxnSpPr>
            <p:spPr>
              <a:xfrm rot="16200000" flipH="1">
                <a:off x="5465488" y="4016843"/>
                <a:ext cx="26212" cy="3117729"/>
              </a:xfrm>
              <a:prstGeom prst="curvedConnector3">
                <a:avLst>
                  <a:gd name="adj1" fmla="val -2891763"/>
                </a:avLst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</p:grpSp>
        <p:sp>
          <p:nvSpPr>
            <p:cNvPr id="7" name="TextBox 6"/>
            <p:cNvSpPr txBox="1"/>
            <p:nvPr/>
          </p:nvSpPr>
          <p:spPr>
            <a:xfrm>
              <a:off x="6081027" y="5993027"/>
              <a:ext cx="490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2</a:t>
              </a:r>
              <a:endParaRPr 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00540" y="6035657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12</a:t>
              </a:r>
              <a:endParaRPr lang="en-US" sz="2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19931" y="6032762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-5</a:t>
              </a:r>
              <a:endParaRPr lang="en-US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20805" y="4383675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15</a:t>
              </a:r>
              <a:endParaRPr lang="en-US" sz="2800" dirty="0"/>
            </a:p>
          </p:txBody>
        </p:sp>
      </p:grp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307833"/>
              </p:ext>
            </p:extLst>
          </p:nvPr>
        </p:nvGraphicFramePr>
        <p:xfrm>
          <a:off x="6463497" y="1752600"/>
          <a:ext cx="38263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rgbClr val="FFFF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9</a:t>
                      </a:r>
                      <a:endParaRPr lang="en-US" sz="2400" b="1" kern="1200" dirty="0">
                        <a:solidFill>
                          <a:srgbClr val="FFFF00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14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211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|V|-1</a:t>
            </a:r>
            <a:r>
              <a:rPr lang="en-US" dirty="0" smtClean="0"/>
              <a:t> iterations complete</a:t>
            </a:r>
          </a:p>
          <a:p>
            <a:r>
              <a:rPr lang="en-US" dirty="0" smtClean="0">
                <a:latin typeface="+mj-lt"/>
              </a:rPr>
              <a:t>Relax all edges one last time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d[0] = d[1] + -5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d[1] = d[2] + 12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d[1] = d[2] + 15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d[2] = d[3] + 2</a:t>
            </a:r>
          </a:p>
          <a:p>
            <a:pPr lvl="1"/>
            <a:r>
              <a:rPr lang="en-US" sz="3000" dirty="0" smtClean="0">
                <a:latin typeface="+mj-lt"/>
                <a:cs typeface="Consolas" panose="020B0609020204030204" pitchFamily="49" charset="0"/>
              </a:rPr>
              <a:t>d[3] = d[3] + 0</a:t>
            </a:r>
          </a:p>
          <a:p>
            <a:r>
              <a:rPr lang="en-US" noProof="1" smtClean="0">
                <a:sym typeface="Wingdings" panose="05000000000000000000" pitchFamily="2" charset="2"/>
              </a:rPr>
              <a:t>No edges were relaxed  no negative weight cycles exist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Bellman-Ford: Step #5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5942012" y="3429000"/>
            <a:ext cx="5271955" cy="2175202"/>
            <a:chOff x="5165857" y="4383675"/>
            <a:chExt cx="5271955" cy="2175202"/>
          </a:xfrm>
        </p:grpSpPr>
        <p:grpSp>
          <p:nvGrpSpPr>
            <p:cNvPr id="6" name="Group 5"/>
            <p:cNvGrpSpPr/>
            <p:nvPr/>
          </p:nvGrpSpPr>
          <p:grpSpPr>
            <a:xfrm>
              <a:off x="5165857" y="5715001"/>
              <a:ext cx="5271955" cy="582267"/>
              <a:chOff x="3640719" y="5562601"/>
              <a:chExt cx="5271955" cy="582267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640719" y="5562601"/>
                <a:ext cx="5271955" cy="582267"/>
                <a:chOff x="6116541" y="4758814"/>
                <a:chExt cx="5271955" cy="582267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6116541" y="4758814"/>
                  <a:ext cx="5271955" cy="582267"/>
                  <a:chOff x="6573741" y="4594226"/>
                  <a:chExt cx="5271955" cy="582267"/>
                </a:xfrm>
              </p:grpSpPr>
              <p:cxnSp>
                <p:nvCxnSpPr>
                  <p:cNvPr id="15" name="Straight Arrow Connector 14"/>
                  <p:cNvCxnSpPr>
                    <a:cxnSpLocks noChangeShapeType="1"/>
                    <a:stCxn id="17" idx="6"/>
                    <a:endCxn id="20" idx="2"/>
                  </p:cNvCxnSpPr>
                  <p:nvPr/>
                </p:nvCxnSpPr>
                <p:spPr bwMode="auto">
                  <a:xfrm>
                    <a:off x="8787893" y="4881148"/>
                    <a:ext cx="888421" cy="17318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 type="arrow"/>
                  </a:ln>
                  <a:effectLst/>
                </p:spPr>
              </p:cxnSp>
              <p:sp>
                <p:nvSpPr>
                  <p:cNvPr id="16" name="Oval 15"/>
                  <p:cNvSpPr>
                    <a:spLocks noChangeArrowheads="1"/>
                  </p:cNvSpPr>
                  <p:nvPr/>
                </p:nvSpPr>
                <p:spPr bwMode="auto">
                  <a:xfrm>
                    <a:off x="6573741" y="4594226"/>
                    <a:ext cx="558021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3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1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8199559" y="4603120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2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cxnSp>
                <p:nvCxnSpPr>
                  <p:cNvPr id="18" name="Straight Arrow Connector 17"/>
                  <p:cNvCxnSpPr>
                    <a:cxnSpLocks noChangeShapeType="1"/>
                    <a:stCxn id="20" idx="6"/>
                    <a:endCxn id="19" idx="2"/>
                  </p:cNvCxnSpPr>
                  <p:nvPr/>
                </p:nvCxnSpPr>
                <p:spPr bwMode="auto">
                  <a:xfrm flipV="1">
                    <a:off x="10264648" y="4898465"/>
                    <a:ext cx="992714" cy="1"/>
                  </a:xfrm>
                  <a:prstGeom prst="straightConnector1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 type="arrow"/>
                  </a:ln>
                  <a:effectLst/>
                </p:spPr>
              </p:cxnSp>
              <p:sp>
                <p:nvSpPr>
                  <p:cNvPr id="19" name="Oval 18"/>
                  <p:cNvSpPr>
                    <a:spLocks noChangeArrowheads="1"/>
                  </p:cNvSpPr>
                  <p:nvPr/>
                </p:nvSpPr>
                <p:spPr bwMode="auto">
                  <a:xfrm>
                    <a:off x="11257362" y="4620437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0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  <p:sp>
                <p:nvSpPr>
                  <p:cNvPr id="20" name="Oval 19"/>
                  <p:cNvSpPr>
                    <a:spLocks noChangeArrowheads="1"/>
                  </p:cNvSpPr>
                  <p:nvPr/>
                </p:nvSpPr>
                <p:spPr bwMode="auto">
                  <a:xfrm>
                    <a:off x="9676314" y="4620438"/>
                    <a:ext cx="588334" cy="556055"/>
                  </a:xfrm>
                  <a:prstGeom prst="ellipse">
                    <a:avLst/>
                  </a:prstGeom>
                  <a:solidFill>
                    <a:schemeClr val="accent5">
                      <a:lumMod val="60000"/>
                      <a:lumOff val="40000"/>
                      <a:alpha val="50000"/>
                    </a:schemeClr>
                  </a:solidFill>
                  <a:ln w="38100" algn="ctr">
                    <a:solidFill>
                      <a:schemeClr val="accent5">
                        <a:lumMod val="20000"/>
                        <a:lumOff val="80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txBody>
                  <a:bodyPr lIns="36000" rIns="36000" anchor="ctr"/>
                  <a:lstStyle/>
                  <a:p>
                    <a:pPr algn="ctr"/>
                    <a:r>
                      <a:rPr lang="en-US" sz="26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</a:rPr>
                      <a:t>1</a:t>
                    </a:r>
                    <a:endParaRPr lang="bg-BG" sz="26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libri" pitchFamily="34" charset="0"/>
                    </a:endParaRPr>
                  </a:p>
                </p:txBody>
              </p:sp>
            </p:grpSp>
            <p:cxnSp>
              <p:nvCxnSpPr>
                <p:cNvPr id="14" name="Straight Arrow Connector 13"/>
                <p:cNvCxnSpPr>
                  <a:cxnSpLocks noChangeShapeType="1"/>
                  <a:stCxn id="16" idx="6"/>
                  <a:endCxn id="17" idx="2"/>
                </p:cNvCxnSpPr>
                <p:nvPr/>
              </p:nvCxnSpPr>
              <p:spPr bwMode="auto">
                <a:xfrm>
                  <a:off x="6674562" y="5036842"/>
                  <a:ext cx="1067797" cy="8894"/>
                </a:xfrm>
                <a:prstGeom prst="straightConnector1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 w="38100" algn="ctr">
                  <a:solidFill>
                    <a:schemeClr val="accent5">
                      <a:lumMod val="20000"/>
                      <a:lumOff val="80000"/>
                    </a:schemeClr>
                  </a:solidFill>
                  <a:round/>
                  <a:headEnd/>
                  <a:tailEnd type="arrow"/>
                </a:ln>
                <a:effectLst/>
              </p:spPr>
            </p:cxnSp>
          </p:grpSp>
          <p:cxnSp>
            <p:nvCxnSpPr>
              <p:cNvPr id="12" name="Curved Connector 11"/>
              <p:cNvCxnSpPr>
                <a:stCxn id="16" idx="0"/>
                <a:endCxn id="20" idx="0"/>
              </p:cNvCxnSpPr>
              <p:nvPr/>
            </p:nvCxnSpPr>
            <p:spPr>
              <a:xfrm rot="16200000" flipH="1">
                <a:off x="5465488" y="4016843"/>
                <a:ext cx="26212" cy="3117729"/>
              </a:xfrm>
              <a:prstGeom prst="curvedConnector3">
                <a:avLst>
                  <a:gd name="adj1" fmla="val -2891763"/>
                </a:avLst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</p:grpSp>
        <p:sp>
          <p:nvSpPr>
            <p:cNvPr id="7" name="TextBox 6"/>
            <p:cNvSpPr txBox="1"/>
            <p:nvPr/>
          </p:nvSpPr>
          <p:spPr>
            <a:xfrm>
              <a:off x="6081027" y="5993027"/>
              <a:ext cx="490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2</a:t>
              </a:r>
              <a:endParaRPr 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00540" y="6035657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12</a:t>
              </a:r>
              <a:endParaRPr lang="en-US" sz="2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19931" y="6032762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-5</a:t>
              </a:r>
              <a:endParaRPr lang="en-US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20805" y="4383675"/>
              <a:ext cx="592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15</a:t>
              </a:r>
              <a:endParaRPr lang="en-US" sz="2800" dirty="0"/>
            </a:p>
          </p:txBody>
        </p:sp>
      </p:grp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74039"/>
              </p:ext>
            </p:extLst>
          </p:nvPr>
        </p:nvGraphicFramePr>
        <p:xfrm>
          <a:off x="6463497" y="1752600"/>
          <a:ext cx="3826396" cy="12052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67596"/>
                <a:gridCol w="664700"/>
                <a:gridCol w="664700"/>
                <a:gridCol w="664700"/>
                <a:gridCol w="664700"/>
              </a:tblGrid>
              <a:tr h="312939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endParaRPr lang="en-US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endParaRPr lang="en-US" dirty="0"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/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d[</a:t>
                      </a:r>
                      <a:r>
                        <a:rPr lang="en-US" i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</a:t>
                      </a:r>
                      <a:r>
                        <a:rPr lang="en-US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]</a:t>
                      </a:r>
                      <a:endParaRPr lang="en-US" dirty="0"/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9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14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93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1" smtClean="0"/>
                        <a:t>prev[</a:t>
                      </a:r>
                      <a:r>
                        <a:rPr lang="en-US" i="1" noProof="1" smtClean="0"/>
                        <a:t>v</a:t>
                      </a:r>
                      <a:r>
                        <a:rPr lang="en-US" noProof="1" smtClean="0"/>
                        <a:t>]</a:t>
                      </a:r>
                      <a:endParaRPr lang="en-US" noProof="1"/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3</a:t>
                      </a:r>
                      <a:endParaRPr lang="en-US" sz="2400" b="1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-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378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72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Bellman-Ford</a:t>
            </a:r>
            <a:r>
              <a:rPr lang="en-US" dirty="0" smtClean="0"/>
              <a:t> Algorithm – Pseudo Code</a:t>
            </a:r>
            <a:endParaRPr lang="en-US" dirty="0"/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757236" y="1278553"/>
            <a:ext cx="10671176" cy="502188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noProof="1" smtClean="0">
                <a:solidFill>
                  <a:schemeClr val="tx2"/>
                </a:solidFill>
              </a:rPr>
              <a:t>// Step 1: initialize distance and predecessor arrays</a:t>
            </a:r>
          </a:p>
          <a:p>
            <a:r>
              <a:rPr lang="en-US" sz="2600" noProof="1" smtClean="0">
                <a:solidFill>
                  <a:schemeClr val="tx2"/>
                </a:solidFill>
              </a:rPr>
              <a:t>for </a:t>
            </a:r>
            <a:r>
              <a:rPr lang="en-US" sz="2600" noProof="1">
                <a:solidFill>
                  <a:schemeClr val="tx2"/>
                </a:solidFill>
              </a:rPr>
              <a:t>each vertex v in vertices:</a:t>
            </a:r>
          </a:p>
          <a:p>
            <a:r>
              <a:rPr lang="en-US" sz="2600" noProof="1">
                <a:solidFill>
                  <a:schemeClr val="tx2"/>
                </a:solidFill>
              </a:rPr>
              <a:t>   distance[v] = ∞    </a:t>
            </a:r>
          </a:p>
          <a:p>
            <a:r>
              <a:rPr lang="en-US" sz="2600" noProof="1">
                <a:solidFill>
                  <a:schemeClr val="tx2"/>
                </a:solidFill>
              </a:rPr>
              <a:t>   predecessor[v] = null</a:t>
            </a:r>
          </a:p>
          <a:p>
            <a:endParaRPr lang="en-US" sz="2600" noProof="1">
              <a:solidFill>
                <a:schemeClr val="tx2"/>
              </a:solidFill>
            </a:endParaRPr>
          </a:p>
          <a:p>
            <a:pPr>
              <a:spcAft>
                <a:spcPts val="1000"/>
              </a:spcAft>
            </a:pPr>
            <a:r>
              <a:rPr lang="en-US" sz="2600" noProof="1">
                <a:solidFill>
                  <a:schemeClr val="tx2"/>
                </a:solidFill>
              </a:rPr>
              <a:t>distance[source] = 0        </a:t>
            </a:r>
          </a:p>
          <a:p>
            <a:r>
              <a:rPr lang="en-US" sz="2600" noProof="1">
                <a:solidFill>
                  <a:schemeClr val="tx2"/>
                </a:solidFill>
              </a:rPr>
              <a:t>// Step 2: relax edges repeatedly</a:t>
            </a:r>
          </a:p>
          <a:p>
            <a:r>
              <a:rPr lang="en-US" sz="2600" noProof="1">
                <a:solidFill>
                  <a:schemeClr val="tx2"/>
                </a:solidFill>
              </a:rPr>
              <a:t>for i from 1 to </a:t>
            </a:r>
            <a:r>
              <a:rPr lang="en-US" sz="2600" noProof="1" smtClean="0">
                <a:solidFill>
                  <a:schemeClr val="tx2"/>
                </a:solidFill>
              </a:rPr>
              <a:t>count(vertices) - 1</a:t>
            </a:r>
            <a:endParaRPr lang="en-US" sz="2600" noProof="1">
              <a:solidFill>
                <a:schemeClr val="tx2"/>
              </a:solidFill>
            </a:endParaRPr>
          </a:p>
          <a:p>
            <a:r>
              <a:rPr lang="en-US" sz="2600" noProof="1" smtClean="0">
                <a:solidFill>
                  <a:schemeClr val="tx2"/>
                </a:solidFill>
              </a:rPr>
              <a:t>  for </a:t>
            </a:r>
            <a:r>
              <a:rPr lang="en-US" sz="2600" noProof="1">
                <a:solidFill>
                  <a:schemeClr val="tx2"/>
                </a:solidFill>
              </a:rPr>
              <a:t>each edge (u, v) with weight w in edges:</a:t>
            </a:r>
          </a:p>
          <a:p>
            <a:r>
              <a:rPr lang="en-US" sz="2600" noProof="1" smtClean="0">
                <a:solidFill>
                  <a:schemeClr val="tx2"/>
                </a:solidFill>
              </a:rPr>
              <a:t>    if </a:t>
            </a:r>
            <a:r>
              <a:rPr lang="en-US" sz="2600" noProof="1">
                <a:solidFill>
                  <a:schemeClr val="tx2"/>
                </a:solidFill>
              </a:rPr>
              <a:t>distance[u] + w &lt; distance[v</a:t>
            </a:r>
            <a:r>
              <a:rPr lang="en-US" sz="2600" noProof="1" smtClean="0">
                <a:solidFill>
                  <a:schemeClr val="tx2"/>
                </a:solidFill>
              </a:rPr>
              <a:t>]</a:t>
            </a:r>
            <a:endParaRPr lang="en-US" sz="2600" noProof="1">
              <a:solidFill>
                <a:schemeClr val="tx2"/>
              </a:solidFill>
            </a:endParaRPr>
          </a:p>
          <a:p>
            <a:r>
              <a:rPr lang="en-US" sz="2600" noProof="1">
                <a:solidFill>
                  <a:schemeClr val="tx2"/>
                </a:solidFill>
              </a:rPr>
              <a:t>	</a:t>
            </a:r>
            <a:r>
              <a:rPr lang="en-US" sz="2600" noProof="1" smtClean="0">
                <a:solidFill>
                  <a:schemeClr val="tx2"/>
                </a:solidFill>
              </a:rPr>
              <a:t>distance[v</a:t>
            </a:r>
            <a:r>
              <a:rPr lang="en-US" sz="2600" noProof="1">
                <a:solidFill>
                  <a:schemeClr val="tx2"/>
                </a:solidFill>
              </a:rPr>
              <a:t>] </a:t>
            </a:r>
            <a:r>
              <a:rPr lang="en-US" sz="2600" noProof="1" smtClean="0">
                <a:solidFill>
                  <a:schemeClr val="tx2"/>
                </a:solidFill>
              </a:rPr>
              <a:t>= </a:t>
            </a:r>
            <a:r>
              <a:rPr lang="en-US" sz="2600" noProof="1">
                <a:solidFill>
                  <a:schemeClr val="tx2"/>
                </a:solidFill>
              </a:rPr>
              <a:t>distance[u] + w</a:t>
            </a:r>
          </a:p>
          <a:p>
            <a:r>
              <a:rPr lang="en-US" sz="2600" noProof="1">
                <a:solidFill>
                  <a:schemeClr val="tx2"/>
                </a:solidFill>
              </a:rPr>
              <a:t>	</a:t>
            </a:r>
            <a:r>
              <a:rPr lang="en-US" sz="2600" noProof="1" smtClean="0">
                <a:solidFill>
                  <a:schemeClr val="tx2"/>
                </a:solidFill>
              </a:rPr>
              <a:t>predecessor[v</a:t>
            </a:r>
            <a:r>
              <a:rPr lang="en-US" sz="2600" noProof="1">
                <a:solidFill>
                  <a:schemeClr val="tx2"/>
                </a:solidFill>
              </a:rPr>
              <a:t>] </a:t>
            </a:r>
            <a:r>
              <a:rPr lang="en-US" sz="2600" noProof="1" smtClean="0">
                <a:solidFill>
                  <a:schemeClr val="tx2"/>
                </a:solidFill>
              </a:rPr>
              <a:t>= u</a:t>
            </a:r>
            <a:endParaRPr lang="en-US" sz="2600" noProof="1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19151" y="5855699"/>
            <a:ext cx="2514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/>
              <a:t>(example continues)</a:t>
            </a:r>
            <a:endParaRPr lang="en-US" sz="2200" i="1" dirty="0"/>
          </a:p>
        </p:txBody>
      </p:sp>
    </p:spTree>
    <p:extLst>
      <p:ext uri="{BB962C8B-B14F-4D97-AF65-F5344CB8AC3E}">
        <p14:creationId xmlns:p14="http://schemas.microsoft.com/office/powerpoint/2010/main" val="87218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|V|-1</a:t>
            </a:r>
            <a:r>
              <a:rPr lang="en-US" dirty="0" smtClean="0"/>
              <a:t> walks, check if a shorter path still exists</a:t>
            </a:r>
          </a:p>
          <a:p>
            <a:pPr lvl="1"/>
            <a:r>
              <a:rPr lang="en-US" dirty="0" smtClean="0"/>
              <a:t>If there is such a </a:t>
            </a:r>
            <a:r>
              <a:rPr lang="en-US" dirty="0"/>
              <a:t>path → </a:t>
            </a:r>
            <a:r>
              <a:rPr lang="en-US" dirty="0" smtClean="0"/>
              <a:t>there is a negative weight cycle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Bellman-Ford</a:t>
            </a:r>
            <a:r>
              <a:rPr lang="en-US" dirty="0" smtClean="0"/>
              <a:t> Algorithm – Pseudo Code (2)</a:t>
            </a:r>
            <a:endParaRPr lang="en-US" dirty="0"/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757236" y="2590800"/>
            <a:ext cx="10671176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noProof="1" smtClean="0">
                <a:solidFill>
                  <a:schemeClr val="tx2"/>
                </a:solidFill>
              </a:rPr>
              <a:t>// Step 3: check for negative-weight cycles</a:t>
            </a:r>
          </a:p>
          <a:p>
            <a:r>
              <a:rPr lang="en-US" sz="2600" noProof="1" smtClean="0">
                <a:solidFill>
                  <a:schemeClr val="tx2"/>
                </a:solidFill>
              </a:rPr>
              <a:t>for each edge (u, v) with weight w in edges</a:t>
            </a:r>
          </a:p>
          <a:p>
            <a:r>
              <a:rPr lang="en-US" sz="2600" noProof="1" smtClean="0">
                <a:solidFill>
                  <a:schemeClr val="tx2"/>
                </a:solidFill>
              </a:rPr>
              <a:t>  if distance[u] + w &lt; distance[v]</a:t>
            </a:r>
          </a:p>
          <a:p>
            <a:r>
              <a:rPr lang="en-US" sz="2600" noProof="1" smtClean="0">
                <a:solidFill>
                  <a:schemeClr val="tx2"/>
                </a:solidFill>
              </a:rPr>
              <a:t>    error "Graph contains a negative-weight cycle"</a:t>
            </a:r>
            <a:endParaRPr lang="en-US" sz="2600" noProof="1">
              <a:solidFill>
                <a:schemeClr val="tx2"/>
              </a:solidFill>
            </a:endParaRPr>
          </a:p>
        </p:txBody>
      </p:sp>
      <p:grpSp>
        <p:nvGrpSpPr>
          <p:cNvPr id="2053" name="Group 2052"/>
          <p:cNvGrpSpPr/>
          <p:nvPr/>
        </p:nvGrpSpPr>
        <p:grpSpPr>
          <a:xfrm>
            <a:off x="2741612" y="4477851"/>
            <a:ext cx="3417126" cy="2075349"/>
            <a:chOff x="3732212" y="4390925"/>
            <a:chExt cx="3417126" cy="2075349"/>
          </a:xfrm>
        </p:grpSpPr>
        <p:grpSp>
          <p:nvGrpSpPr>
            <p:cNvPr id="7" name="Group 6"/>
            <p:cNvGrpSpPr/>
            <p:nvPr/>
          </p:nvGrpSpPr>
          <p:grpSpPr>
            <a:xfrm>
              <a:off x="3732212" y="4538878"/>
              <a:ext cx="3401258" cy="1927396"/>
              <a:chOff x="4189412" y="4374290"/>
              <a:chExt cx="3401258" cy="1927396"/>
            </a:xfrm>
          </p:grpSpPr>
          <p:cxnSp>
            <p:nvCxnSpPr>
              <p:cNvPr id="16" name="Straight Arrow Connector 15"/>
              <p:cNvCxnSpPr>
                <a:cxnSpLocks noChangeShapeType="1"/>
                <a:stCxn id="22" idx="2"/>
                <a:endCxn id="31" idx="6"/>
              </p:cNvCxnSpPr>
              <p:nvPr/>
            </p:nvCxnSpPr>
            <p:spPr bwMode="auto">
              <a:xfrm flipH="1">
                <a:off x="6062172" y="5849186"/>
                <a:ext cx="940164" cy="127988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tx2">
                    <a:lumMod val="75000"/>
                  </a:schemeClr>
                </a:solidFill>
                <a:round/>
                <a:headEnd/>
                <a:tailEnd type="arrow"/>
              </a:ln>
              <a:effectLst/>
            </p:spPr>
          </p:cxnSp>
          <p:cxnSp>
            <p:nvCxnSpPr>
              <p:cNvPr id="17" name="Straight Arrow Connector 16"/>
              <p:cNvCxnSpPr>
                <a:cxnSpLocks noChangeShapeType="1"/>
                <a:stCxn id="31" idx="7"/>
                <a:endCxn id="21" idx="3"/>
              </p:cNvCxnSpPr>
              <p:nvPr/>
            </p:nvCxnSpPr>
            <p:spPr bwMode="auto">
              <a:xfrm flipV="1">
                <a:off x="5976012" y="5068849"/>
                <a:ext cx="679449" cy="711729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tx2">
                    <a:lumMod val="75000"/>
                  </a:schemeClr>
                </a:solidFill>
                <a:round/>
                <a:headEnd/>
                <a:tailEnd type="arrow"/>
              </a:ln>
              <a:effectLst/>
            </p:spPr>
          </p:cxnSp>
          <p:sp>
            <p:nvSpPr>
              <p:cNvPr id="21" name="Oval 20"/>
              <p:cNvSpPr>
                <a:spLocks noChangeArrowheads="1"/>
              </p:cNvSpPr>
              <p:nvPr/>
            </p:nvSpPr>
            <p:spPr bwMode="auto">
              <a:xfrm>
                <a:off x="6573741" y="4594226"/>
                <a:ext cx="558021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5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sp>
            <p:nvSpPr>
              <p:cNvPr id="22" name="Oval 21"/>
              <p:cNvSpPr>
                <a:spLocks noChangeArrowheads="1"/>
              </p:cNvSpPr>
              <p:nvPr/>
            </p:nvSpPr>
            <p:spPr bwMode="auto">
              <a:xfrm>
                <a:off x="7002336" y="5571158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2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cxnSp>
            <p:nvCxnSpPr>
              <p:cNvPr id="23" name="Straight Arrow Connector 22"/>
              <p:cNvCxnSpPr>
                <a:cxnSpLocks noChangeShapeType="1"/>
                <a:stCxn id="30" idx="7"/>
                <a:endCxn id="24" idx="3"/>
              </p:cNvCxnSpPr>
              <p:nvPr/>
            </p:nvCxnSpPr>
            <p:spPr bwMode="auto">
              <a:xfrm flipV="1">
                <a:off x="4691586" y="4848913"/>
                <a:ext cx="427294" cy="415248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 type="arrow"/>
                <a:tailEnd/>
              </a:ln>
              <a:effectLst/>
            </p:spPr>
          </p:cxnSp>
          <p:sp>
            <p:nvSpPr>
              <p:cNvPr id="24" name="Oval 23"/>
              <p:cNvSpPr>
                <a:spLocks noChangeArrowheads="1"/>
              </p:cNvSpPr>
              <p:nvPr/>
            </p:nvSpPr>
            <p:spPr bwMode="auto">
              <a:xfrm>
                <a:off x="5032720" y="4374290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6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cxnSp>
            <p:nvCxnSpPr>
              <p:cNvPr id="27" name="Straight Arrow Connector 26"/>
              <p:cNvCxnSpPr>
                <a:cxnSpLocks noChangeShapeType="1"/>
                <a:stCxn id="30" idx="5"/>
                <a:endCxn id="31" idx="2"/>
              </p:cNvCxnSpPr>
              <p:nvPr/>
            </p:nvCxnSpPr>
            <p:spPr bwMode="auto">
              <a:xfrm>
                <a:off x="4691586" y="5657352"/>
                <a:ext cx="782252" cy="319822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 type="arrow"/>
                <a:tailEnd/>
              </a:ln>
              <a:effectLst/>
            </p:spPr>
          </p:cxnSp>
          <p:sp>
            <p:nvSpPr>
              <p:cNvPr id="30" name="Oval 29"/>
              <p:cNvSpPr>
                <a:spLocks noChangeArrowheads="1"/>
              </p:cNvSpPr>
              <p:nvPr/>
            </p:nvSpPr>
            <p:spPr bwMode="auto">
              <a:xfrm>
                <a:off x="4189412" y="5182729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0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sp>
            <p:nvSpPr>
              <p:cNvPr id="31" name="Oval 30"/>
              <p:cNvSpPr>
                <a:spLocks noChangeArrowheads="1"/>
              </p:cNvSpPr>
              <p:nvPr/>
            </p:nvSpPr>
            <p:spPr bwMode="auto">
              <a:xfrm>
                <a:off x="5473838" y="5699146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8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4483579" y="4626447"/>
                <a:ext cx="4443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10</a:t>
                </a:r>
                <a:endParaRPr lang="en-US" sz="2000" dirty="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4788442" y="5841070"/>
                <a:ext cx="4443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12</a:t>
                </a:r>
                <a:endParaRPr lang="en-US" sz="2000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6414002" y="5901576"/>
                <a:ext cx="4443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14</a:t>
                </a:r>
                <a:endParaRPr lang="en-US" sz="2000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922461" y="5124564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3</a:t>
                </a:r>
                <a:endParaRPr lang="en-US" sz="2000" dirty="0"/>
              </a:p>
            </p:txBody>
          </p:sp>
        </p:grpSp>
        <p:cxnSp>
          <p:nvCxnSpPr>
            <p:cNvPr id="44" name="Straight Arrow Connector 43"/>
            <p:cNvCxnSpPr>
              <a:cxnSpLocks noChangeShapeType="1"/>
              <a:stCxn id="21" idx="5"/>
              <a:endCxn id="22" idx="0"/>
            </p:cNvCxnSpPr>
            <p:nvPr/>
          </p:nvCxnSpPr>
          <p:spPr bwMode="auto">
            <a:xfrm>
              <a:off x="6592842" y="5233437"/>
              <a:ext cx="246461" cy="50230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tx2">
                  <a:lumMod val="75000"/>
                </a:schemeClr>
              </a:solidFill>
              <a:round/>
              <a:headEnd/>
              <a:tailEnd type="arrow"/>
            </a:ln>
            <a:effectLst/>
          </p:spPr>
        </p:cxnSp>
        <p:sp>
          <p:nvSpPr>
            <p:cNvPr id="50" name="TextBox 49"/>
            <p:cNvSpPr txBox="1"/>
            <p:nvPr/>
          </p:nvSpPr>
          <p:spPr>
            <a:xfrm>
              <a:off x="6756282" y="5038175"/>
              <a:ext cx="3930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-7</a:t>
              </a:r>
              <a:endParaRPr lang="en-US" sz="2000" dirty="0"/>
            </a:p>
          </p:txBody>
        </p:sp>
        <p:cxnSp>
          <p:nvCxnSpPr>
            <p:cNvPr id="51" name="Straight Arrow Connector 50"/>
            <p:cNvCxnSpPr>
              <a:cxnSpLocks noChangeShapeType="1"/>
              <a:stCxn id="24" idx="6"/>
              <a:endCxn id="21" idx="1"/>
            </p:cNvCxnSpPr>
            <p:nvPr/>
          </p:nvCxnSpPr>
          <p:spPr bwMode="auto">
            <a:xfrm>
              <a:off x="5163854" y="4816906"/>
              <a:ext cx="1034407" cy="2334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sp>
          <p:nvSpPr>
            <p:cNvPr id="54" name="TextBox 53"/>
            <p:cNvSpPr txBox="1"/>
            <p:nvPr/>
          </p:nvSpPr>
          <p:spPr>
            <a:xfrm>
              <a:off x="5381210" y="439092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sp>
        <p:nvSpPr>
          <p:cNvPr id="70" name="AutoShape 23"/>
          <p:cNvSpPr>
            <a:spLocks noChangeArrowheads="1"/>
          </p:cNvSpPr>
          <p:nvPr/>
        </p:nvSpPr>
        <p:spPr bwMode="auto">
          <a:xfrm>
            <a:off x="7308519" y="4845740"/>
            <a:ext cx="3505199" cy="1012172"/>
          </a:xfrm>
          <a:prstGeom prst="wedgeRoundRectCallout">
            <a:avLst>
              <a:gd name="adj1" fmla="val -80109"/>
              <a:gd name="adj2" fmla="val 37375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Every next walk will discover a cheaper path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26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Bellman-Ford Algorithm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6999" t="35778" r="9500" b="19778"/>
          <a:stretch/>
        </p:blipFill>
        <p:spPr>
          <a:xfrm>
            <a:off x="2665412" y="1981200"/>
            <a:ext cx="3162298" cy="23599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2" descr="https://d30y9cdsu7xlg0.cloudfront.net/png/54121-2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8612" y="1323201"/>
            <a:ext cx="3200400" cy="3200400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419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Floyd-Warshall Algorithm</a:t>
            </a:r>
            <a:endParaRPr lang="en-US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Shortest Paths Between All Pairs</a:t>
            </a:r>
            <a:endParaRPr lang="en-US" dirty="0"/>
          </a:p>
        </p:txBody>
      </p:sp>
      <p:pic>
        <p:nvPicPr>
          <p:cNvPr id="8194" name="Picture 2" descr="http://learningprofessionalnetwork.com/wp-content/uploads/2015/01/networkin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1211" y="1219200"/>
            <a:ext cx="4576763" cy="34325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7618412" y="1720616"/>
            <a:ext cx="2056856" cy="2041560"/>
            <a:chOff x="6736732" y="1593429"/>
            <a:chExt cx="2056856" cy="2041560"/>
          </a:xfrm>
        </p:grpSpPr>
        <p:grpSp>
          <p:nvGrpSpPr>
            <p:cNvPr id="6" name="Group 5"/>
            <p:cNvGrpSpPr/>
            <p:nvPr/>
          </p:nvGrpSpPr>
          <p:grpSpPr>
            <a:xfrm>
              <a:off x="6736732" y="1593429"/>
              <a:ext cx="2056856" cy="2041560"/>
              <a:chOff x="4378849" y="4407942"/>
              <a:chExt cx="2060871" cy="2059188"/>
            </a:xfrm>
          </p:grpSpPr>
          <p:cxnSp>
            <p:nvCxnSpPr>
              <p:cNvPr id="14" name="Straight Arrow Connector 13"/>
              <p:cNvCxnSpPr>
                <a:cxnSpLocks noChangeShapeType="1"/>
                <a:stCxn id="15" idx="4"/>
                <a:endCxn id="20" idx="6"/>
              </p:cNvCxnSpPr>
              <p:nvPr/>
            </p:nvCxnSpPr>
            <p:spPr bwMode="auto">
              <a:xfrm flipH="1">
                <a:off x="5744780" y="5715562"/>
                <a:ext cx="415929" cy="473541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  <p:sp>
            <p:nvSpPr>
              <p:cNvPr id="15" name="Oval 14"/>
              <p:cNvSpPr>
                <a:spLocks noChangeArrowheads="1"/>
              </p:cNvSpPr>
              <p:nvPr/>
            </p:nvSpPr>
            <p:spPr bwMode="auto">
              <a:xfrm>
                <a:off x="5881699" y="5159507"/>
                <a:ext cx="558021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2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cxnSp>
            <p:nvCxnSpPr>
              <p:cNvPr id="16" name="Straight Arrow Connector 15"/>
              <p:cNvCxnSpPr>
                <a:cxnSpLocks noChangeShapeType="1"/>
                <a:stCxn id="17" idx="2"/>
                <a:endCxn id="19" idx="0"/>
              </p:cNvCxnSpPr>
              <p:nvPr/>
            </p:nvCxnSpPr>
            <p:spPr bwMode="auto">
              <a:xfrm flipH="1">
                <a:off x="4673016" y="4685969"/>
                <a:ext cx="457258" cy="473538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  <p:sp>
            <p:nvSpPr>
              <p:cNvPr id="17" name="Oval 16"/>
              <p:cNvSpPr>
                <a:spLocks noChangeArrowheads="1"/>
              </p:cNvSpPr>
              <p:nvPr/>
            </p:nvSpPr>
            <p:spPr bwMode="auto">
              <a:xfrm>
                <a:off x="5130274" y="4407942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0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cxnSp>
            <p:nvCxnSpPr>
              <p:cNvPr id="18" name="Straight Arrow Connector 17"/>
              <p:cNvCxnSpPr>
                <a:cxnSpLocks noChangeShapeType="1"/>
                <a:stCxn id="19" idx="4"/>
                <a:endCxn id="20" idx="2"/>
              </p:cNvCxnSpPr>
              <p:nvPr/>
            </p:nvCxnSpPr>
            <p:spPr bwMode="auto">
              <a:xfrm>
                <a:off x="4673016" y="5715562"/>
                <a:ext cx="483430" cy="473541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  <p:sp>
            <p:nvSpPr>
              <p:cNvPr id="19" name="Oval 18"/>
              <p:cNvSpPr>
                <a:spLocks noChangeArrowheads="1"/>
              </p:cNvSpPr>
              <p:nvPr/>
            </p:nvSpPr>
            <p:spPr bwMode="auto">
              <a:xfrm>
                <a:off x="4378849" y="5159507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1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sp>
            <p:nvSpPr>
              <p:cNvPr id="20" name="Oval 19"/>
              <p:cNvSpPr>
                <a:spLocks noChangeArrowheads="1"/>
              </p:cNvSpPr>
              <p:nvPr/>
            </p:nvSpPr>
            <p:spPr bwMode="auto">
              <a:xfrm>
                <a:off x="5156446" y="5911075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3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</p:grpSp>
        <p:cxnSp>
          <p:nvCxnSpPr>
            <p:cNvPr id="7" name="Straight Arrow Connector 6"/>
            <p:cNvCxnSpPr>
              <a:cxnSpLocks noChangeShapeType="1"/>
              <a:stCxn id="17" idx="6"/>
              <a:endCxn id="15" idx="0"/>
            </p:cNvCxnSpPr>
            <p:nvPr/>
          </p:nvCxnSpPr>
          <p:spPr bwMode="auto">
            <a:xfrm>
              <a:off x="8073881" y="1869076"/>
              <a:ext cx="441240" cy="46948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sp>
          <p:nvSpPr>
            <p:cNvPr id="8" name="TextBox 7"/>
            <p:cNvSpPr txBox="1"/>
            <p:nvPr/>
          </p:nvSpPr>
          <p:spPr>
            <a:xfrm>
              <a:off x="6893716" y="163936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4</a:t>
              </a:r>
              <a:endParaRPr lang="en-US" sz="2000" dirty="0"/>
            </a:p>
          </p:txBody>
        </p:sp>
        <p:cxnSp>
          <p:nvCxnSpPr>
            <p:cNvPr id="9" name="Straight Arrow Connector 8"/>
            <p:cNvCxnSpPr>
              <a:cxnSpLocks noChangeShapeType="1"/>
              <a:stCxn id="15" idx="2"/>
              <a:endCxn id="19" idx="6"/>
            </p:cNvCxnSpPr>
            <p:nvPr/>
          </p:nvCxnSpPr>
          <p:spPr bwMode="auto">
            <a:xfrm flipH="1">
              <a:off x="7323920" y="2614208"/>
              <a:ext cx="912734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/>
            </a:ln>
            <a:effectLst/>
          </p:spPr>
        </p:cxnSp>
        <p:sp>
          <p:nvSpPr>
            <p:cNvPr id="10" name="TextBox 9"/>
            <p:cNvSpPr txBox="1"/>
            <p:nvPr/>
          </p:nvSpPr>
          <p:spPr>
            <a:xfrm>
              <a:off x="6841291" y="3045792"/>
              <a:ext cx="3930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-1</a:t>
              </a:r>
              <a:endParaRPr lang="en-US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623032" y="2214097"/>
              <a:ext cx="3145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360877" y="300656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224197" y="1662803"/>
              <a:ext cx="3930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-2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9185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noProof="1" smtClean="0">
                <a:hlinkClick r:id="rId2"/>
              </a:rPr>
              <a:t>Floyd-Warshall</a:t>
            </a:r>
            <a:r>
              <a:rPr lang="en-US" noProof="1" smtClean="0"/>
              <a:t> algorithm </a:t>
            </a:r>
            <a:r>
              <a:rPr lang="en-US" dirty="0" smtClean="0"/>
              <a:t>computes the shortest paths between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all pairs of vertices</a:t>
            </a:r>
          </a:p>
          <a:p>
            <a:pPr lvl="1"/>
            <a:r>
              <a:rPr lang="en-US" dirty="0" smtClean="0"/>
              <a:t>Edge weights can be positive or negative</a:t>
            </a:r>
          </a:p>
          <a:p>
            <a:pPr lvl="1"/>
            <a:r>
              <a:rPr lang="en-US" dirty="0" smtClean="0">
                <a:latin typeface="+mj-lt"/>
                <a:cs typeface="Consolas" panose="020B0609020204030204" pitchFamily="49" charset="0"/>
              </a:rPr>
              <a:t>Can be extended to </a:t>
            </a:r>
            <a:r>
              <a:rPr lang="en-US" dirty="0" smtClean="0">
                <a:latin typeface="+mj-lt"/>
                <a:cs typeface="Consolas" panose="020B0609020204030204" pitchFamily="49" charset="0"/>
                <a:hlinkClick r:id="rId3"/>
              </a:rPr>
              <a:t>detect negative </a:t>
            </a:r>
            <a:r>
              <a:rPr lang="en-US" dirty="0">
                <a:latin typeface="+mj-lt"/>
                <a:cs typeface="Consolas" panose="020B0609020204030204" pitchFamily="49" charset="0"/>
                <a:hlinkClick r:id="rId3"/>
              </a:rPr>
              <a:t>weight </a:t>
            </a:r>
            <a:r>
              <a:rPr lang="en-US" dirty="0" smtClean="0">
                <a:latin typeface="+mj-lt"/>
                <a:cs typeface="Consolas" panose="020B0609020204030204" pitchFamily="49" charset="0"/>
                <a:hlinkClick r:id="rId3"/>
              </a:rPr>
              <a:t>cycles</a:t>
            </a:r>
            <a:endParaRPr lang="en-US" dirty="0" smtClean="0">
              <a:latin typeface="+mj-lt"/>
              <a:cs typeface="Consolas" panose="020B0609020204030204" pitchFamily="49" charset="0"/>
            </a:endParaRPr>
          </a:p>
          <a:p>
            <a:pPr lvl="1"/>
            <a:r>
              <a:rPr lang="en-US" dirty="0" smtClean="0"/>
              <a:t>Has running time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|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|</a:t>
            </a:r>
            <a:r>
              <a:rPr lang="en-US" b="1" baseline="3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lvl="2"/>
            <a:r>
              <a:rPr lang="en-US" dirty="0" smtClean="0">
                <a:latin typeface="+mj-lt"/>
                <a:cs typeface="Consolas" panose="020B0609020204030204" pitchFamily="49" charset="0"/>
              </a:rPr>
              <a:t>Performs better than running Bellman-Ford for each vertex</a:t>
            </a:r>
          </a:p>
          <a:p>
            <a:pPr lvl="1"/>
            <a:r>
              <a:rPr lang="en-US" dirty="0" smtClean="0"/>
              <a:t>Also uses </a:t>
            </a:r>
            <a:r>
              <a:rPr lang="en-US" dirty="0"/>
              <a:t>dynamic programming</a:t>
            </a:r>
          </a:p>
          <a:p>
            <a:pPr lvl="1"/>
            <a:endParaRPr lang="en-US" dirty="0" smtClean="0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Floyd-Warshall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34626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For each vertex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</a:t>
            </a:r>
            <a:r>
              <a:rPr lang="en-US" dirty="0" smtClean="0"/>
              <a:t> from the graph</a:t>
            </a:r>
          </a:p>
          <a:p>
            <a:pPr lvl="1"/>
            <a:r>
              <a:rPr lang="en-US" dirty="0" smtClean="0"/>
              <a:t>Update all shortest paths between </a:t>
            </a:r>
            <a:br>
              <a:rPr lang="en-US" dirty="0" smtClean="0"/>
            </a:br>
            <a:r>
              <a:rPr lang="en-US" dirty="0" smtClean="0"/>
              <a:t>vertices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 smtClean="0"/>
              <a:t> and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en-US" dirty="0" smtClean="0"/>
              <a:t> where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</a:t>
            </a:r>
            <a:r>
              <a:rPr lang="en-US" dirty="0" smtClean="0"/>
              <a:t> is an </a:t>
            </a:r>
            <a:br>
              <a:rPr lang="en-US" dirty="0" smtClean="0"/>
            </a:br>
            <a:r>
              <a:rPr lang="en-US" dirty="0" smtClean="0"/>
              <a:t>intermediate vertex</a:t>
            </a:r>
          </a:p>
          <a:p>
            <a:pPr lvl="1"/>
            <a:r>
              <a:rPr lang="en-US" dirty="0" smtClean="0"/>
              <a:t>There are two cases:</a:t>
            </a:r>
          </a:p>
          <a:p>
            <a:pPr lvl="2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</a:t>
            </a:r>
            <a:r>
              <a:rPr lang="en-US" dirty="0" smtClean="0"/>
              <a:t> does not lie in the path between</a:t>
            </a:r>
            <a:br>
              <a:rPr lang="en-US" dirty="0" smtClean="0"/>
            </a:b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 smtClean="0"/>
              <a:t> and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en-US" dirty="0" smtClean="0"/>
              <a:t> </a:t>
            </a:r>
            <a:r>
              <a:rPr lang="en-US" dirty="0"/>
              <a:t>→</a:t>
            </a:r>
            <a:r>
              <a:rPr lang="en-US" dirty="0" smtClean="0"/>
              <a:t> shortest path does not change</a:t>
            </a:r>
          </a:p>
          <a:p>
            <a:pPr lvl="2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</a:t>
            </a:r>
            <a:r>
              <a:rPr lang="en-US" noProof="1" smtClean="0"/>
              <a:t> lies on the path →</a:t>
            </a:r>
            <a:r>
              <a:rPr lang="en-US" noProof="1"/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dist[i][j]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dist[i][k]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dist[k][j]</a:t>
            </a:r>
            <a:r>
              <a:rPr lang="en-US" noProof="1" smtClean="0"/>
              <a:t> </a:t>
            </a:r>
            <a:br>
              <a:rPr lang="en-US" noProof="1" smtClean="0"/>
            </a:br>
            <a:r>
              <a:rPr lang="en-US" noProof="1" smtClean="0"/>
              <a:t>if the path through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</a:t>
            </a:r>
            <a:r>
              <a:rPr lang="en-US" noProof="1" smtClean="0"/>
              <a:t> is shorter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Floyd-Warshall Algorithm</a:t>
            </a:r>
            <a:endParaRPr lang="en-US" noProof="1"/>
          </a:p>
        </p:txBody>
      </p:sp>
      <p:grpSp>
        <p:nvGrpSpPr>
          <p:cNvPr id="56" name="Group 55"/>
          <p:cNvGrpSpPr/>
          <p:nvPr/>
        </p:nvGrpSpPr>
        <p:grpSpPr>
          <a:xfrm>
            <a:off x="7203323" y="1295400"/>
            <a:ext cx="4349469" cy="3100183"/>
            <a:chOff x="2007391" y="1529140"/>
            <a:chExt cx="5672278" cy="3100183"/>
          </a:xfrm>
        </p:grpSpPr>
        <p:grpSp>
          <p:nvGrpSpPr>
            <p:cNvPr id="6" name="Group 5"/>
            <p:cNvGrpSpPr/>
            <p:nvPr/>
          </p:nvGrpSpPr>
          <p:grpSpPr>
            <a:xfrm>
              <a:off x="2007391" y="1817916"/>
              <a:ext cx="5672278" cy="1236947"/>
              <a:chOff x="2093655" y="4677593"/>
              <a:chExt cx="5672278" cy="1236947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2093655" y="5336345"/>
                <a:ext cx="5672278" cy="578195"/>
                <a:chOff x="5026677" y="4367970"/>
                <a:chExt cx="5672278" cy="578195"/>
              </a:xfrm>
            </p:grpSpPr>
            <p:sp>
              <p:nvSpPr>
                <p:cNvPr id="20" name="Oval 19"/>
                <p:cNvSpPr>
                  <a:spLocks noChangeArrowheads="1"/>
                </p:cNvSpPr>
                <p:nvPr/>
              </p:nvSpPr>
              <p:spPr bwMode="auto">
                <a:xfrm>
                  <a:off x="5026677" y="4367970"/>
                  <a:ext cx="794998" cy="551983"/>
                </a:xfrm>
                <a:prstGeom prst="ellipse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 w="38100" algn="ctr">
                  <a:solidFill>
                    <a:schemeClr val="accent5">
                      <a:lumMod val="20000"/>
                      <a:lumOff val="80000"/>
                    </a:schemeClr>
                  </a:solidFill>
                  <a:round/>
                  <a:headEnd/>
                  <a:tailEnd/>
                </a:ln>
                <a:effectLst/>
              </p:spPr>
              <p:txBody>
                <a:bodyPr lIns="36000" rIns="36000" anchor="ctr"/>
                <a:lstStyle/>
                <a:p>
                  <a:pPr algn="ctr"/>
                  <a:r>
                    <a:rPr lang="en-US" sz="2600" b="1" noProof="1" smtClean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anose="020B0609020204030204" pitchFamily="49" charset="0"/>
                      <a:cs typeface="Consolas" panose="020B0609020204030204" pitchFamily="49" charset="0"/>
                    </a:rPr>
                    <a:t>i</a:t>
                  </a:r>
                  <a:endParaRPr lang="en-US" sz="2600" b="1" noProof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anose="020B0609020204030204" pitchFamily="49" charset="0"/>
                    <a:cs typeface="Consolas" panose="020B0609020204030204" pitchFamily="49" charset="0"/>
                  </a:endParaRPr>
                </a:p>
              </p:txBody>
            </p:sp>
            <p:sp>
              <p:nvSpPr>
                <p:cNvPr id="22" name="Oval 21"/>
                <p:cNvSpPr>
                  <a:spLocks noChangeArrowheads="1"/>
                </p:cNvSpPr>
                <p:nvPr/>
              </p:nvSpPr>
              <p:spPr bwMode="auto">
                <a:xfrm>
                  <a:off x="9903957" y="4394182"/>
                  <a:ext cx="794998" cy="551983"/>
                </a:xfrm>
                <a:prstGeom prst="ellipse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 w="38100" algn="ctr">
                  <a:solidFill>
                    <a:schemeClr val="accent5">
                      <a:lumMod val="20000"/>
                      <a:lumOff val="80000"/>
                    </a:schemeClr>
                  </a:solidFill>
                  <a:round/>
                  <a:headEnd/>
                  <a:tailEnd/>
                </a:ln>
                <a:effectLst/>
              </p:spPr>
              <p:txBody>
                <a:bodyPr lIns="36000" rIns="36000" anchor="ctr"/>
                <a:lstStyle/>
                <a:p>
                  <a:pPr algn="ctr"/>
                  <a:r>
                    <a:rPr lang="en-US" sz="2600" b="1" dirty="0" smtClean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anose="020B0609020204030204" pitchFamily="49" charset="0"/>
                      <a:cs typeface="Consolas" panose="020B0609020204030204" pitchFamily="49" charset="0"/>
                    </a:rPr>
                    <a:t>j</a:t>
                  </a:r>
                  <a:endParaRPr lang="bg-BG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anose="020B0609020204030204" pitchFamily="49" charset="0"/>
                    <a:cs typeface="Consolas" panose="020B0609020204030204" pitchFamily="49" charset="0"/>
                  </a:endParaRPr>
                </a:p>
              </p:txBody>
            </p:sp>
          </p:grpSp>
          <p:cxnSp>
            <p:nvCxnSpPr>
              <p:cNvPr id="13" name="Curved Connector 12"/>
              <p:cNvCxnSpPr>
                <a:stCxn id="20" idx="0"/>
                <a:endCxn id="44" idx="2"/>
              </p:cNvCxnSpPr>
              <p:nvPr/>
            </p:nvCxnSpPr>
            <p:spPr>
              <a:xfrm rot="5400000" flipH="1" flipV="1">
                <a:off x="2608965" y="4559782"/>
                <a:ext cx="658752" cy="894373"/>
              </a:xfrm>
              <a:prstGeom prst="curvedConnector2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</p:grpSp>
        <p:sp>
          <p:nvSpPr>
            <p:cNvPr id="28" name="Oval 27"/>
            <p:cNvSpPr>
              <a:spLocks noChangeArrowheads="1"/>
            </p:cNvSpPr>
            <p:nvPr/>
          </p:nvSpPr>
          <p:spPr bwMode="auto">
            <a:xfrm>
              <a:off x="4489143" y="1529140"/>
              <a:ext cx="794998" cy="55198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k</a:t>
              </a:r>
              <a:r>
                <a:rPr lang="en-US" sz="2600" b="1" baseline="-25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endParaRPr lang="bg-BG" sz="2600" b="1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30" name="Curved Connector 29"/>
            <p:cNvCxnSpPr>
              <a:stCxn id="45" idx="6"/>
              <a:endCxn id="22" idx="0"/>
            </p:cNvCxnSpPr>
            <p:nvPr/>
          </p:nvCxnSpPr>
          <p:spPr>
            <a:xfrm>
              <a:off x="6474232" y="1817916"/>
              <a:ext cx="807938" cy="684964"/>
            </a:xfrm>
            <a:prstGeom prst="curvedConnector2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sp>
          <p:nvSpPr>
            <p:cNvPr id="41" name="Right Brace 40"/>
            <p:cNvSpPr/>
            <p:nvPr/>
          </p:nvSpPr>
          <p:spPr>
            <a:xfrm rot="5400000">
              <a:off x="4652070" y="918175"/>
              <a:ext cx="307237" cy="4877281"/>
            </a:xfrm>
            <a:prstGeom prst="rightBrace">
              <a:avLst>
                <a:gd name="adj1" fmla="val 219800"/>
                <a:gd name="adj2" fmla="val 50000"/>
              </a:avLst>
            </a:prstGeom>
            <a:ln w="28575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261807" y="3613660"/>
              <a:ext cx="505690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noProof="1" smtClean="0"/>
                <a:t>All intermediate vertices in the path </a:t>
              </a:r>
              <a:r>
                <a:rPr lang="en-US" sz="3000" b="1" noProof="1" smtClean="0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US" sz="3000" noProof="1" smtClean="0"/>
                <a:t>..</a:t>
              </a:r>
              <a:r>
                <a:rPr lang="en-US" sz="3000" b="1" noProof="1" smtClean="0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</a:t>
              </a:r>
              <a:endPara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4" name="Oval 43"/>
            <p:cNvSpPr>
              <a:spLocks noChangeArrowheads="1"/>
            </p:cNvSpPr>
            <p:nvPr/>
          </p:nvSpPr>
          <p:spPr bwMode="auto">
            <a:xfrm>
              <a:off x="3299263" y="1541924"/>
              <a:ext cx="794998" cy="55198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k</a:t>
              </a:r>
              <a:r>
                <a:rPr lang="en-US" sz="2600" b="1" baseline="-25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endParaRPr lang="bg-BG" sz="2600" b="1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Oval 44"/>
            <p:cNvSpPr>
              <a:spLocks noChangeArrowheads="1"/>
            </p:cNvSpPr>
            <p:nvPr/>
          </p:nvSpPr>
          <p:spPr bwMode="auto">
            <a:xfrm>
              <a:off x="5679234" y="1541924"/>
              <a:ext cx="794998" cy="55198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k</a:t>
              </a:r>
              <a:r>
                <a:rPr lang="en-US" sz="2600" b="1" baseline="-25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endParaRPr lang="bg-BG" sz="2600" b="1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51" name="Curved Connector 50"/>
            <p:cNvCxnSpPr>
              <a:stCxn id="28" idx="6"/>
              <a:endCxn id="45" idx="2"/>
            </p:cNvCxnSpPr>
            <p:nvPr/>
          </p:nvCxnSpPr>
          <p:spPr>
            <a:xfrm>
              <a:off x="5284142" y="1805132"/>
              <a:ext cx="395092" cy="12784"/>
            </a:xfrm>
            <a:prstGeom prst="curvedConnector3">
              <a:avLst>
                <a:gd name="adj1" fmla="val 50000"/>
              </a:avLst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cxnSp>
          <p:nvCxnSpPr>
            <p:cNvPr id="54" name="Curved Connector 53"/>
            <p:cNvCxnSpPr>
              <a:stCxn id="44" idx="6"/>
              <a:endCxn id="28" idx="2"/>
            </p:cNvCxnSpPr>
            <p:nvPr/>
          </p:nvCxnSpPr>
          <p:spPr>
            <a:xfrm flipV="1">
              <a:off x="4094262" y="1805132"/>
              <a:ext cx="394882" cy="12784"/>
            </a:xfrm>
            <a:prstGeom prst="curvedConnector3">
              <a:avLst>
                <a:gd name="adj1" fmla="val 50000"/>
              </a:avLst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98974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78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Floyd-Warshall</a:t>
            </a:r>
            <a:r>
              <a:rPr lang="en-US" dirty="0" smtClean="0"/>
              <a:t> Algorithm – Pseudo Code</a:t>
            </a:r>
            <a:endParaRPr lang="en-US" dirty="0"/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757236" y="1278553"/>
            <a:ext cx="10671176" cy="489364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noProof="1" smtClean="0">
                <a:solidFill>
                  <a:schemeClr val="tx2"/>
                </a:solidFill>
              </a:rPr>
              <a:t>var V </a:t>
            </a:r>
            <a:r>
              <a:rPr lang="en-US" sz="2600" noProof="1">
                <a:solidFill>
                  <a:schemeClr val="tx2"/>
                </a:solidFill>
              </a:rPr>
              <a:t>= |V| - 1</a:t>
            </a:r>
            <a:r>
              <a:rPr lang="en-US" sz="2600" noProof="1" smtClean="0">
                <a:solidFill>
                  <a:schemeClr val="tx2"/>
                </a:solidFill>
              </a:rPr>
              <a:t>;</a:t>
            </a:r>
          </a:p>
          <a:p>
            <a:r>
              <a:rPr lang="en-US" sz="2600" noProof="1" smtClean="0">
                <a:solidFill>
                  <a:schemeClr val="tx2"/>
                </a:solidFill>
              </a:rPr>
              <a:t>var dist[V</a:t>
            </a:r>
            <a:r>
              <a:rPr lang="en-US" sz="2600" noProof="1">
                <a:solidFill>
                  <a:schemeClr val="tx2"/>
                </a:solidFill>
              </a:rPr>
              <a:t>][V</a:t>
            </a:r>
            <a:r>
              <a:rPr lang="en-US" sz="2600" noProof="1" smtClean="0">
                <a:solidFill>
                  <a:schemeClr val="tx2"/>
                </a:solidFill>
              </a:rPr>
              <a:t>]</a:t>
            </a:r>
          </a:p>
          <a:p>
            <a:r>
              <a:rPr lang="en-US" sz="2600" noProof="1" smtClean="0">
                <a:solidFill>
                  <a:schemeClr val="tx2"/>
                </a:solidFill>
              </a:rPr>
              <a:t>for each vertex v</a:t>
            </a:r>
          </a:p>
          <a:p>
            <a:r>
              <a:rPr lang="en-US" sz="2600" noProof="1">
                <a:solidFill>
                  <a:schemeClr val="tx2"/>
                </a:solidFill>
              </a:rPr>
              <a:t> </a:t>
            </a:r>
            <a:r>
              <a:rPr lang="en-US" sz="2600" noProof="1" smtClean="0">
                <a:solidFill>
                  <a:schemeClr val="tx2"/>
                </a:solidFill>
              </a:rPr>
              <a:t> dist[v][v] = 0</a:t>
            </a:r>
          </a:p>
          <a:p>
            <a:r>
              <a:rPr lang="en-US" sz="2600" noProof="1" smtClean="0">
                <a:solidFill>
                  <a:schemeClr val="tx2"/>
                </a:solidFill>
              </a:rPr>
              <a:t>for each edge (u,v)</a:t>
            </a:r>
          </a:p>
          <a:p>
            <a:r>
              <a:rPr lang="en-US" sz="2600" noProof="1">
                <a:solidFill>
                  <a:schemeClr val="tx2"/>
                </a:solidFill>
              </a:rPr>
              <a:t> </a:t>
            </a:r>
            <a:r>
              <a:rPr lang="en-US" sz="2600" noProof="1" smtClean="0">
                <a:solidFill>
                  <a:schemeClr val="tx2"/>
                </a:solidFill>
              </a:rPr>
              <a:t> dist[u][v] = weight(u, v)</a:t>
            </a:r>
          </a:p>
          <a:p>
            <a:endParaRPr lang="en-US" sz="2600" noProof="1" smtClean="0">
              <a:solidFill>
                <a:schemeClr val="tx2"/>
              </a:solidFill>
            </a:endParaRPr>
          </a:p>
          <a:p>
            <a:r>
              <a:rPr lang="en-US" sz="2600" noProof="1" smtClean="0">
                <a:solidFill>
                  <a:schemeClr val="tx2"/>
                </a:solidFill>
              </a:rPr>
              <a:t>for k from 0 to </a:t>
            </a:r>
            <a:r>
              <a:rPr lang="en-US" sz="2600" noProof="1" smtClean="0">
                <a:solidFill>
                  <a:schemeClr val="tx2"/>
                </a:solidFill>
              </a:rPr>
              <a:t>V</a:t>
            </a:r>
            <a:endParaRPr lang="en-US" sz="2600" noProof="1" smtClean="0">
              <a:solidFill>
                <a:schemeClr val="tx2"/>
              </a:solidFill>
            </a:endParaRPr>
          </a:p>
          <a:p>
            <a:r>
              <a:rPr lang="en-US" sz="2600" noProof="1" smtClean="0">
                <a:solidFill>
                  <a:schemeClr val="tx2"/>
                </a:solidFill>
              </a:rPr>
              <a:t>  for i </a:t>
            </a:r>
            <a:r>
              <a:rPr lang="en-US" sz="2600" noProof="1">
                <a:solidFill>
                  <a:schemeClr val="tx2"/>
                </a:solidFill>
              </a:rPr>
              <a:t>from 0 to </a:t>
            </a:r>
            <a:r>
              <a:rPr lang="en-US" sz="2600" noProof="1" smtClean="0">
                <a:solidFill>
                  <a:schemeClr val="tx2"/>
                </a:solidFill>
              </a:rPr>
              <a:t>V</a:t>
            </a:r>
            <a:endParaRPr lang="en-US" sz="2600" noProof="1">
              <a:solidFill>
                <a:schemeClr val="tx2"/>
              </a:solidFill>
            </a:endParaRPr>
          </a:p>
          <a:p>
            <a:r>
              <a:rPr lang="en-US" sz="2600" noProof="1" smtClean="0">
                <a:solidFill>
                  <a:schemeClr val="tx2"/>
                </a:solidFill>
              </a:rPr>
              <a:t>    for j </a:t>
            </a:r>
            <a:r>
              <a:rPr lang="en-US" sz="2600" noProof="1">
                <a:solidFill>
                  <a:schemeClr val="tx2"/>
                </a:solidFill>
              </a:rPr>
              <a:t>from 0 to </a:t>
            </a:r>
            <a:r>
              <a:rPr lang="en-US" sz="2600" noProof="1" smtClean="0">
                <a:solidFill>
                  <a:schemeClr val="tx2"/>
                </a:solidFill>
              </a:rPr>
              <a:t>V</a:t>
            </a:r>
          </a:p>
          <a:p>
            <a:r>
              <a:rPr lang="en-US" sz="2600" noProof="1">
                <a:solidFill>
                  <a:schemeClr val="tx2"/>
                </a:solidFill>
              </a:rPr>
              <a:t> </a:t>
            </a:r>
            <a:r>
              <a:rPr lang="en-US" sz="2600" noProof="1" smtClean="0">
                <a:solidFill>
                  <a:schemeClr val="tx2"/>
                </a:solidFill>
              </a:rPr>
              <a:t>     if (dist[i][k] + dist[k][j] &lt; dist[i][j])</a:t>
            </a:r>
          </a:p>
          <a:p>
            <a:r>
              <a:rPr lang="en-US" sz="2600" noProof="1">
                <a:solidFill>
                  <a:schemeClr val="tx2"/>
                </a:solidFill>
              </a:rPr>
              <a:t> </a:t>
            </a:r>
            <a:r>
              <a:rPr lang="en-US" sz="2600" noProof="1" smtClean="0">
                <a:solidFill>
                  <a:schemeClr val="tx2"/>
                </a:solidFill>
              </a:rPr>
              <a:t>       dist[i][j] = dist[i][k] + dist[k][j]</a:t>
            </a:r>
            <a:endParaRPr lang="en-US" sz="2600" noProof="1">
              <a:solidFill>
                <a:schemeClr val="tx2"/>
              </a:solidFill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8737984" y="1600200"/>
            <a:ext cx="2056856" cy="2041560"/>
            <a:chOff x="6736732" y="1593429"/>
            <a:chExt cx="2056856" cy="2041560"/>
          </a:xfrm>
        </p:grpSpPr>
        <p:grpSp>
          <p:nvGrpSpPr>
            <p:cNvPr id="9" name="Group 8"/>
            <p:cNvGrpSpPr/>
            <p:nvPr/>
          </p:nvGrpSpPr>
          <p:grpSpPr>
            <a:xfrm>
              <a:off x="6736732" y="1593429"/>
              <a:ext cx="2056856" cy="2041560"/>
              <a:chOff x="4378849" y="4407942"/>
              <a:chExt cx="2060871" cy="2059188"/>
            </a:xfrm>
          </p:grpSpPr>
          <p:cxnSp>
            <p:nvCxnSpPr>
              <p:cNvPr id="15" name="Straight Arrow Connector 14"/>
              <p:cNvCxnSpPr>
                <a:cxnSpLocks noChangeShapeType="1"/>
                <a:stCxn id="16" idx="4"/>
                <a:endCxn id="22" idx="6"/>
              </p:cNvCxnSpPr>
              <p:nvPr/>
            </p:nvCxnSpPr>
            <p:spPr bwMode="auto">
              <a:xfrm flipH="1">
                <a:off x="5744780" y="5715562"/>
                <a:ext cx="415929" cy="473541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  <p:sp>
            <p:nvSpPr>
              <p:cNvPr id="16" name="Oval 15"/>
              <p:cNvSpPr>
                <a:spLocks noChangeArrowheads="1"/>
              </p:cNvSpPr>
              <p:nvPr/>
            </p:nvSpPr>
            <p:spPr bwMode="auto">
              <a:xfrm>
                <a:off x="5881699" y="5159507"/>
                <a:ext cx="558021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2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cxnSp>
            <p:nvCxnSpPr>
              <p:cNvPr id="18" name="Straight Arrow Connector 17"/>
              <p:cNvCxnSpPr>
                <a:cxnSpLocks noChangeShapeType="1"/>
                <a:stCxn id="19" idx="2"/>
                <a:endCxn id="21" idx="0"/>
              </p:cNvCxnSpPr>
              <p:nvPr/>
            </p:nvCxnSpPr>
            <p:spPr bwMode="auto">
              <a:xfrm flipH="1">
                <a:off x="4673016" y="4685969"/>
                <a:ext cx="457258" cy="473538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  <p:sp>
            <p:nvSpPr>
              <p:cNvPr id="19" name="Oval 18"/>
              <p:cNvSpPr>
                <a:spLocks noChangeArrowheads="1"/>
              </p:cNvSpPr>
              <p:nvPr/>
            </p:nvSpPr>
            <p:spPr bwMode="auto">
              <a:xfrm>
                <a:off x="5130274" y="4407942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0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cxnSp>
            <p:nvCxnSpPr>
              <p:cNvPr id="20" name="Straight Arrow Connector 19"/>
              <p:cNvCxnSpPr>
                <a:cxnSpLocks noChangeShapeType="1"/>
                <a:stCxn id="21" idx="4"/>
                <a:endCxn id="22" idx="2"/>
              </p:cNvCxnSpPr>
              <p:nvPr/>
            </p:nvCxnSpPr>
            <p:spPr bwMode="auto">
              <a:xfrm>
                <a:off x="4673016" y="5715562"/>
                <a:ext cx="483430" cy="473541"/>
              </a:xfrm>
              <a:prstGeom prst="straightConnector1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</p:cxnSp>
          <p:sp>
            <p:nvSpPr>
              <p:cNvPr id="21" name="Oval 20"/>
              <p:cNvSpPr>
                <a:spLocks noChangeArrowheads="1"/>
              </p:cNvSpPr>
              <p:nvPr/>
            </p:nvSpPr>
            <p:spPr bwMode="auto">
              <a:xfrm>
                <a:off x="4378849" y="5159507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1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sp>
            <p:nvSpPr>
              <p:cNvPr id="22" name="Oval 21"/>
              <p:cNvSpPr>
                <a:spLocks noChangeArrowheads="1"/>
              </p:cNvSpPr>
              <p:nvPr/>
            </p:nvSpPr>
            <p:spPr bwMode="auto">
              <a:xfrm>
                <a:off x="5156446" y="5911075"/>
                <a:ext cx="588334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 type="arrow"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3</a:t>
                </a:r>
                <a:endParaRPr lang="bg-BG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</p:grpSp>
        <p:cxnSp>
          <p:nvCxnSpPr>
            <p:cNvPr id="12" name="Straight Arrow Connector 11"/>
            <p:cNvCxnSpPr>
              <a:cxnSpLocks noChangeShapeType="1"/>
              <a:stCxn id="19" idx="6"/>
              <a:endCxn id="16" idx="0"/>
            </p:cNvCxnSpPr>
            <p:nvPr/>
          </p:nvCxnSpPr>
          <p:spPr bwMode="auto">
            <a:xfrm>
              <a:off x="8073881" y="1869076"/>
              <a:ext cx="441240" cy="46948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/>
            </a:ln>
            <a:effectLst/>
          </p:spPr>
        </p:cxnSp>
        <p:sp>
          <p:nvSpPr>
            <p:cNvPr id="13" name="TextBox 12"/>
            <p:cNvSpPr txBox="1"/>
            <p:nvPr/>
          </p:nvSpPr>
          <p:spPr>
            <a:xfrm>
              <a:off x="6893716" y="163936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4</a:t>
              </a:r>
              <a:endParaRPr lang="en-US" sz="2000" dirty="0"/>
            </a:p>
          </p:txBody>
        </p:sp>
        <p:cxnSp>
          <p:nvCxnSpPr>
            <p:cNvPr id="32" name="Straight Arrow Connector 31"/>
            <p:cNvCxnSpPr>
              <a:cxnSpLocks noChangeShapeType="1"/>
              <a:stCxn id="16" idx="2"/>
              <a:endCxn id="21" idx="6"/>
            </p:cNvCxnSpPr>
            <p:nvPr/>
          </p:nvCxnSpPr>
          <p:spPr bwMode="auto">
            <a:xfrm flipH="1">
              <a:off x="7323920" y="2614208"/>
              <a:ext cx="912734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/>
            </a:ln>
            <a:effectLst/>
          </p:spPr>
        </p:cxnSp>
        <p:sp>
          <p:nvSpPr>
            <p:cNvPr id="73" name="TextBox 72"/>
            <p:cNvSpPr txBox="1"/>
            <p:nvPr/>
          </p:nvSpPr>
          <p:spPr>
            <a:xfrm>
              <a:off x="6841291" y="3045792"/>
              <a:ext cx="3930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-1</a:t>
              </a:r>
              <a:endParaRPr lang="en-US" sz="2000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623032" y="2214097"/>
              <a:ext cx="3145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8360877" y="300656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</a:t>
              </a:r>
              <a:endParaRPr lang="en-US" sz="2000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224197" y="1662803"/>
              <a:ext cx="3930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-2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3418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Floyd-Warshall Algorithm</a:t>
            </a:r>
            <a:endParaRPr lang="en-US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5362" name="Picture 2" descr="http://www.quantumfsd.com/wp-content/uploads/2015/08/social-network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922" y="1295400"/>
            <a:ext cx="4802981" cy="339597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01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 a forest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 smtClean="0"/>
              <a:t> holding all graph vertices and no edges</a:t>
            </a:r>
          </a:p>
          <a:p>
            <a:r>
              <a:rPr lang="en-US" dirty="0" smtClean="0"/>
              <a:t>Create a set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 holding all edges in the graph</a:t>
            </a:r>
          </a:p>
          <a:p>
            <a:r>
              <a:rPr lang="en-US" dirty="0" smtClean="0"/>
              <a:t>While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 is non-empty</a:t>
            </a:r>
          </a:p>
          <a:p>
            <a:pPr lvl="1"/>
            <a:r>
              <a:rPr lang="en-US" dirty="0" smtClean="0"/>
              <a:t>Remove the edge 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/>
              <a:t> with min weight from </a:t>
            </a:r>
            <a:r>
              <a:rPr lang="en-US" sz="34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</a:p>
          <a:p>
            <a:pPr lvl="1"/>
            <a:r>
              <a:rPr lang="en-US" dirty="0" smtClean="0"/>
              <a:t>If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e </a:t>
            </a:r>
            <a:r>
              <a:rPr lang="en-US" dirty="0" smtClean="0"/>
              <a:t>connects two different trees</a:t>
            </a:r>
          </a:p>
          <a:p>
            <a:pPr lvl="2"/>
            <a:r>
              <a:rPr lang="en-US" dirty="0" smtClean="0"/>
              <a:t>Add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 smtClean="0"/>
              <a:t> to the forest</a:t>
            </a:r>
          </a:p>
          <a:p>
            <a:pPr lvl="2"/>
            <a:r>
              <a:rPr lang="en-US" dirty="0" smtClean="0"/>
              <a:t>Join these two trees into a single tree</a:t>
            </a:r>
          </a:p>
          <a:p>
            <a:r>
              <a:rPr lang="en-US" dirty="0" smtClean="0"/>
              <a:t>The graph may not be connected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 Algorithm</a:t>
            </a:r>
            <a:endParaRPr lang="en-US" noProof="1"/>
          </a:p>
        </p:txBody>
      </p:sp>
      <p:grpSp>
        <p:nvGrpSpPr>
          <p:cNvPr id="5" name="Group 4"/>
          <p:cNvGrpSpPr/>
          <p:nvPr/>
        </p:nvGrpSpPr>
        <p:grpSpPr>
          <a:xfrm>
            <a:off x="8073559" y="2514600"/>
            <a:ext cx="3492966" cy="3818681"/>
            <a:chOff x="4341812" y="1058119"/>
            <a:chExt cx="3492966" cy="3818681"/>
          </a:xfrm>
        </p:grpSpPr>
        <p:sp>
          <p:nvSpPr>
            <p:cNvPr id="6" name="TextBox 30"/>
            <p:cNvSpPr txBox="1"/>
            <p:nvPr/>
          </p:nvSpPr>
          <p:spPr>
            <a:xfrm>
              <a:off x="4341812" y="377262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7" name="TextBox 30"/>
            <p:cNvSpPr txBox="1"/>
            <p:nvPr/>
          </p:nvSpPr>
          <p:spPr>
            <a:xfrm>
              <a:off x="5219703" y="422265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8" name="TextBox 30"/>
            <p:cNvSpPr txBox="1"/>
            <p:nvPr/>
          </p:nvSpPr>
          <p:spPr>
            <a:xfrm>
              <a:off x="4943977" y="369133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>
                  <a:latin typeface="+mn-lt"/>
                </a:rPr>
                <a:t>9</a:t>
              </a:r>
            </a:p>
          </p:txBody>
        </p:sp>
        <p:sp>
          <p:nvSpPr>
            <p:cNvPr id="9" name="TextBox 30"/>
            <p:cNvSpPr txBox="1"/>
            <p:nvPr/>
          </p:nvSpPr>
          <p:spPr>
            <a:xfrm>
              <a:off x="7416074" y="388537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12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562175" y="374722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8</a:t>
              </a:r>
            </a:p>
          </p:txBody>
        </p:sp>
        <p:sp>
          <p:nvSpPr>
            <p:cNvPr id="11" name="TextBox 30"/>
            <p:cNvSpPr txBox="1"/>
            <p:nvPr/>
          </p:nvSpPr>
          <p:spPr>
            <a:xfrm>
              <a:off x="6693114" y="30872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7</a:t>
              </a:r>
            </a:p>
          </p:txBody>
        </p:sp>
        <p:sp>
          <p:nvSpPr>
            <p:cNvPr id="12" name="TextBox 30"/>
            <p:cNvSpPr txBox="1"/>
            <p:nvPr/>
          </p:nvSpPr>
          <p:spPr>
            <a:xfrm>
              <a:off x="5294878" y="292419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5</a:t>
              </a:r>
            </a:p>
          </p:txBody>
        </p:sp>
        <p:cxnSp>
          <p:nvCxnSpPr>
            <p:cNvPr id="13" name="Straight Connector 12"/>
            <p:cNvCxnSpPr>
              <a:cxnSpLocks noChangeShapeType="1"/>
              <a:stCxn id="24" idx="7"/>
              <a:endCxn id="25" idx="3"/>
            </p:cNvCxnSpPr>
            <p:nvPr/>
          </p:nvCxnSpPr>
          <p:spPr bwMode="auto">
            <a:xfrm flipV="1">
              <a:off x="6379669" y="3733061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cxnSpLocks noChangeShapeType="1"/>
              <a:stCxn id="24" idx="0"/>
              <a:endCxn id="23" idx="4"/>
            </p:cNvCxnSpPr>
            <p:nvPr/>
          </p:nvCxnSpPr>
          <p:spPr bwMode="auto">
            <a:xfrm flipH="1" flipV="1">
              <a:off x="6143646" y="3561168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" name="Straight Connector 14"/>
            <p:cNvCxnSpPr>
              <a:cxnSpLocks noChangeShapeType="1"/>
              <a:stCxn id="26" idx="0"/>
              <a:endCxn id="25" idx="4"/>
            </p:cNvCxnSpPr>
            <p:nvPr/>
          </p:nvCxnSpPr>
          <p:spPr bwMode="auto">
            <a:xfrm flipH="1" flipV="1">
              <a:off x="7442263" y="3811236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6" name="Straight Connector 15"/>
            <p:cNvCxnSpPr>
              <a:cxnSpLocks noChangeShapeType="1"/>
              <a:stCxn id="24" idx="2"/>
              <a:endCxn id="22" idx="6"/>
            </p:cNvCxnSpPr>
            <p:nvPr/>
          </p:nvCxnSpPr>
          <p:spPr bwMode="auto">
            <a:xfrm flipH="1">
              <a:off x="4957817" y="4580215"/>
              <a:ext cx="937857" cy="29679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17" name="Straight Connector 16"/>
            <p:cNvCxnSpPr>
              <a:cxnSpLocks noChangeShapeType="1"/>
              <a:stCxn id="24" idx="1"/>
              <a:endCxn id="21" idx="5"/>
            </p:cNvCxnSpPr>
            <p:nvPr/>
          </p:nvCxnSpPr>
          <p:spPr bwMode="auto">
            <a:xfrm flipH="1" flipV="1">
              <a:off x="4887826" y="3464030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8" name="Straight Connector 17"/>
            <p:cNvCxnSpPr>
              <a:cxnSpLocks noChangeShapeType="1"/>
              <a:stCxn id="23" idx="6"/>
              <a:endCxn id="25" idx="2"/>
            </p:cNvCxnSpPr>
            <p:nvPr/>
          </p:nvCxnSpPr>
          <p:spPr bwMode="auto">
            <a:xfrm>
              <a:off x="6427164" y="3294262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9" name="Straight Connector 18"/>
            <p:cNvCxnSpPr>
              <a:cxnSpLocks noChangeShapeType="1"/>
              <a:stCxn id="22" idx="0"/>
              <a:endCxn id="21" idx="4"/>
            </p:cNvCxnSpPr>
            <p:nvPr/>
          </p:nvCxnSpPr>
          <p:spPr bwMode="auto">
            <a:xfrm flipV="1">
              <a:off x="4674298" y="3542206"/>
              <a:ext cx="13050" cy="800781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0" name="Straight Connector 19"/>
            <p:cNvCxnSpPr>
              <a:cxnSpLocks noChangeShapeType="1"/>
              <a:stCxn id="21" idx="6"/>
              <a:endCxn id="23" idx="2"/>
            </p:cNvCxnSpPr>
            <p:nvPr/>
          </p:nvCxnSpPr>
          <p:spPr bwMode="auto">
            <a:xfrm>
              <a:off x="4970866" y="3275300"/>
              <a:ext cx="889263" cy="18963"/>
            </a:xfrm>
            <a:prstGeom prst="line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21" name="Oval 6"/>
            <p:cNvSpPr>
              <a:spLocks noChangeArrowheads="1"/>
            </p:cNvSpPr>
            <p:nvPr/>
          </p:nvSpPr>
          <p:spPr bwMode="auto">
            <a:xfrm>
              <a:off x="4403831" y="300839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22" name="Oval 6"/>
            <p:cNvSpPr>
              <a:spLocks noChangeArrowheads="1"/>
            </p:cNvSpPr>
            <p:nvPr/>
          </p:nvSpPr>
          <p:spPr bwMode="auto">
            <a:xfrm>
              <a:off x="4390781" y="4342987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5860128" y="30273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24" name="Oval 6"/>
            <p:cNvSpPr>
              <a:spLocks noChangeArrowheads="1"/>
            </p:cNvSpPr>
            <p:nvPr/>
          </p:nvSpPr>
          <p:spPr bwMode="auto">
            <a:xfrm>
              <a:off x="5895674" y="4301234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25" name="Oval 6"/>
            <p:cNvSpPr>
              <a:spLocks noChangeArrowheads="1"/>
            </p:cNvSpPr>
            <p:nvPr/>
          </p:nvSpPr>
          <p:spPr bwMode="auto">
            <a:xfrm>
              <a:off x="7158746" y="32774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26" name="Oval 6"/>
            <p:cNvSpPr>
              <a:spLocks noChangeArrowheads="1"/>
            </p:cNvSpPr>
            <p:nvPr/>
          </p:nvSpPr>
          <p:spPr bwMode="auto">
            <a:xfrm>
              <a:off x="7161063" y="4287932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27" name="TextBox 30"/>
            <p:cNvSpPr txBox="1"/>
            <p:nvPr/>
          </p:nvSpPr>
          <p:spPr>
            <a:xfrm>
              <a:off x="5715244" y="3653674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+mn-lt"/>
                  <a:cs typeface="Consolas" pitchFamily="49" charset="0"/>
                </a:rPr>
                <a:t>20</a:t>
              </a:r>
            </a:p>
          </p:txBody>
        </p:sp>
        <p:cxnSp>
          <p:nvCxnSpPr>
            <p:cNvPr id="28" name="Straight Arrow Connector 27"/>
            <p:cNvCxnSpPr>
              <a:cxnSpLocks noChangeShapeType="1"/>
              <a:stCxn id="35" idx="6"/>
              <a:endCxn id="34" idx="2"/>
            </p:cNvCxnSpPr>
            <p:nvPr/>
          </p:nvCxnSpPr>
          <p:spPr bwMode="auto">
            <a:xfrm>
              <a:off x="5895330" y="2317298"/>
              <a:ext cx="1137310" cy="6840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29" name="TextBox 28"/>
            <p:cNvSpPr txBox="1"/>
            <p:nvPr/>
          </p:nvSpPr>
          <p:spPr>
            <a:xfrm>
              <a:off x="6300074" y="199531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30" name="Straight Arrow Connector 29"/>
            <p:cNvCxnSpPr>
              <a:cxnSpLocks noChangeShapeType="1"/>
              <a:stCxn id="35" idx="7"/>
              <a:endCxn id="36" idx="3"/>
            </p:cNvCxnSpPr>
            <p:nvPr/>
          </p:nvCxnSpPr>
          <p:spPr bwMode="auto">
            <a:xfrm flipV="1">
              <a:off x="5816077" y="1505933"/>
              <a:ext cx="518768" cy="62587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1" name="Straight Arrow Connector 30"/>
            <p:cNvCxnSpPr>
              <a:cxnSpLocks noChangeShapeType="1"/>
              <a:stCxn id="34" idx="1"/>
              <a:endCxn id="36" idx="5"/>
            </p:cNvCxnSpPr>
            <p:nvPr/>
          </p:nvCxnSpPr>
          <p:spPr bwMode="auto">
            <a:xfrm flipH="1" flipV="1">
              <a:off x="6738125" y="1505933"/>
              <a:ext cx="378036" cy="694275"/>
            </a:xfrm>
            <a:prstGeom prst="straightConnector1">
              <a:avLst/>
            </a:prstGeom>
            <a:noFill/>
            <a:ln w="76200" algn="ctr">
              <a:solidFill>
                <a:srgbClr val="FFFF00"/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32" name="TextBox 31"/>
            <p:cNvSpPr txBox="1"/>
            <p:nvPr/>
          </p:nvSpPr>
          <p:spPr>
            <a:xfrm>
              <a:off x="5806467" y="148019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904390" y="153201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34" name="Oval 33"/>
            <p:cNvSpPr>
              <a:spLocks noChangeArrowheads="1"/>
            </p:cNvSpPr>
            <p:nvPr/>
          </p:nvSpPr>
          <p:spPr bwMode="auto">
            <a:xfrm>
              <a:off x="7032640" y="2123376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5354156" y="2054974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6251323" y="1058119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76200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140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Minimum </a:t>
            </a:r>
            <a:r>
              <a:rPr lang="en-US" dirty="0" smtClean="0"/>
              <a:t>spanning tree </a:t>
            </a:r>
            <a:r>
              <a:rPr lang="en-US" dirty="0"/>
              <a:t>(MST</a:t>
            </a:r>
            <a:r>
              <a:rPr lang="en-US" dirty="0" smtClean="0"/>
              <a:t>)</a:t>
            </a:r>
            <a:endParaRPr lang="en-US" dirty="0"/>
          </a:p>
          <a:p>
            <a:pPr marL="608013" lvl="1" indent="-334963">
              <a:lnSpc>
                <a:spcPct val="100000"/>
              </a:lnSpc>
            </a:pPr>
            <a:r>
              <a:rPr lang="en-US" dirty="0" smtClean="0"/>
              <a:t>Solved by Prim's </a:t>
            </a:r>
            <a:r>
              <a:rPr lang="en-US" dirty="0"/>
              <a:t>and </a:t>
            </a:r>
            <a:r>
              <a:rPr lang="en-US" noProof="1" smtClean="0"/>
              <a:t>Kruskal's</a:t>
            </a:r>
            <a:r>
              <a:rPr lang="en-US" dirty="0" smtClean="0"/>
              <a:t> algorithms</a:t>
            </a:r>
            <a:endParaRPr lang="en-US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Shortest paths in a graph:</a:t>
            </a:r>
          </a:p>
          <a:p>
            <a:pPr marL="608013" lvl="1" indent="-334963">
              <a:lnSpc>
                <a:spcPct val="100000"/>
              </a:lnSpc>
            </a:pPr>
            <a:r>
              <a:rPr lang="en-US" noProof="1" smtClean="0"/>
              <a:t>Dijkstra's algorithm</a:t>
            </a:r>
          </a:p>
          <a:p>
            <a:pPr marL="608013" lvl="1" indent="-334963">
              <a:lnSpc>
                <a:spcPct val="100000"/>
              </a:lnSpc>
            </a:pPr>
            <a:r>
              <a:rPr lang="en-US" noProof="1" smtClean="0"/>
              <a:t>Bellman-Ford</a:t>
            </a:r>
          </a:p>
          <a:p>
            <a:pPr marL="608013" lvl="1" indent="-334963">
              <a:lnSpc>
                <a:spcPct val="100000"/>
              </a:lnSpc>
            </a:pPr>
            <a:r>
              <a:rPr lang="en-US" noProof="1" smtClean="0"/>
              <a:t>Floyd Warshall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4210" y="1381088"/>
            <a:ext cx="3582202" cy="2657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10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Advanced Graph Algorithms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15"/>
              </a:rPr>
              <a:t>https://</a:t>
            </a:r>
            <a:r>
              <a:rPr lang="en-US" dirty="0" smtClean="0">
                <a:hlinkClick r:id="rId15"/>
              </a:rPr>
              <a:t>softuni.bg/trainings/1331/algorithms-april-2016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93388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smtClean="0"/>
              <a:t>This course (slides, examples, labs, videos, homework, etc.)</a:t>
            </a:r>
            <a:br>
              <a:rPr lang="en-US" smtClean="0"/>
            </a:br>
            <a:r>
              <a:rPr lang="en-US" smtClean="0"/>
              <a:t>is licensed under the "</a:t>
            </a:r>
            <a:r>
              <a:rPr lang="en-US" smtClean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smtClean="0">
                <a:hlinkClick r:id="rId3"/>
              </a:rPr>
              <a:t> 4.0 International</a:t>
            </a:r>
            <a:r>
              <a:rPr lang="en-US" smtClean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82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Data Structures and Algorithms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14470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Start from forest holding all vertices and no edges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= all edges, ordered by </a:t>
            </a:r>
            <a:r>
              <a:rPr lang="en-US" sz="3200" dirty="0" smtClean="0"/>
              <a:t>weight</a:t>
            </a:r>
          </a:p>
          <a:p>
            <a:pPr>
              <a:lnSpc>
                <a:spcPct val="100000"/>
              </a:lnSpc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200" dirty="0" smtClean="0"/>
              <a:t> = { }</a:t>
            </a:r>
          </a:p>
          <a:p>
            <a:pPr>
              <a:lnSpc>
                <a:spcPct val="100000"/>
              </a:lnSpc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 smtClean="0"/>
              <a:t> = {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BD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AB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sz="3200" dirty="0" smtClean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AC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sz="3200" dirty="0" smtClean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HI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sz="3200" dirty="0" smtClean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DE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GH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sz="3200" dirty="0" smtClean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sz="3200" dirty="0" smtClean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GI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sz="3200" dirty="0" smtClean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sz="3200" dirty="0"/>
              <a:t>=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12</a:t>
            </a:r>
            <a:r>
              <a:rPr lang="en-US" sz="3200" dirty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CD</a:t>
            </a:r>
            <a:r>
              <a:rPr lang="en-US" sz="3200" dirty="0" smtClean="0"/>
              <a:t>=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sz="3200" dirty="0" smtClean="0"/>
              <a:t>}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Kruskal's</a:t>
            </a:r>
            <a:r>
              <a:rPr lang="en-US" dirty="0" smtClean="0"/>
              <a:t> Algorithm – Step #1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3126233" y="4385647"/>
            <a:ext cx="5946829" cy="1938953"/>
            <a:chOff x="3898409" y="3755315"/>
            <a:chExt cx="5946829" cy="1938953"/>
          </a:xfrm>
        </p:grpSpPr>
        <p:sp>
          <p:nvSpPr>
            <p:cNvPr id="28" name="TextBox 30"/>
            <p:cNvSpPr txBox="1"/>
            <p:nvPr/>
          </p:nvSpPr>
          <p:spPr>
            <a:xfrm>
              <a:off x="3898409" y="45900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803596" y="5040126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4486926" y="4508798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9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986319" y="4675544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105124" y="456469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38" name="TextBox 30"/>
            <p:cNvSpPr txBox="1"/>
            <p:nvPr/>
          </p:nvSpPr>
          <p:spPr>
            <a:xfrm>
              <a:off x="6236063" y="3891101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40" name="TextBox 30"/>
            <p:cNvSpPr txBox="1"/>
            <p:nvPr/>
          </p:nvSpPr>
          <p:spPr>
            <a:xfrm>
              <a:off x="4865123" y="3755315"/>
              <a:ext cx="306328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cxnSp>
          <p:nvCxnSpPr>
            <p:cNvPr id="41" name="Straight Connector 40"/>
            <p:cNvCxnSpPr>
              <a:cxnSpLocks noChangeShapeType="1"/>
              <a:stCxn id="60" idx="7"/>
              <a:endCxn id="61" idx="3"/>
            </p:cNvCxnSpPr>
            <p:nvPr/>
          </p:nvCxnSpPr>
          <p:spPr bwMode="auto">
            <a:xfrm flipV="1">
              <a:off x="5922618" y="4550529"/>
              <a:ext cx="862118" cy="64988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42" name="Straight Connector 41"/>
            <p:cNvCxnSpPr>
              <a:cxnSpLocks noChangeShapeType="1"/>
              <a:stCxn id="60" idx="0"/>
              <a:endCxn id="59" idx="4"/>
            </p:cNvCxnSpPr>
            <p:nvPr/>
          </p:nvCxnSpPr>
          <p:spPr bwMode="auto">
            <a:xfrm flipH="1" flipV="1">
              <a:off x="5686595" y="4378636"/>
              <a:ext cx="35544" cy="740066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44" name="Straight Connector 43"/>
            <p:cNvCxnSpPr>
              <a:cxnSpLocks noChangeShapeType="1"/>
              <a:stCxn id="62" idx="0"/>
              <a:endCxn id="61" idx="4"/>
            </p:cNvCxnSpPr>
            <p:nvPr/>
          </p:nvCxnSpPr>
          <p:spPr bwMode="auto">
            <a:xfrm flipH="1" flipV="1">
              <a:off x="6985212" y="4628704"/>
              <a:ext cx="2317" cy="47669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45" name="Straight Connector 44"/>
            <p:cNvCxnSpPr>
              <a:cxnSpLocks noChangeShapeType="1"/>
              <a:stCxn id="60" idx="2"/>
              <a:endCxn id="58" idx="6"/>
            </p:cNvCxnSpPr>
            <p:nvPr/>
          </p:nvCxnSpPr>
          <p:spPr bwMode="auto">
            <a:xfrm flipH="1">
              <a:off x="4500766" y="5397683"/>
              <a:ext cx="937857" cy="29679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3" name="Straight Connector 52"/>
            <p:cNvCxnSpPr>
              <a:cxnSpLocks noChangeShapeType="1"/>
              <a:stCxn id="60" idx="1"/>
              <a:endCxn id="57" idx="5"/>
            </p:cNvCxnSpPr>
            <p:nvPr/>
          </p:nvCxnSpPr>
          <p:spPr bwMode="auto">
            <a:xfrm flipH="1" flipV="1">
              <a:off x="4430775" y="4281498"/>
              <a:ext cx="1090887" cy="918915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4" name="Straight Connector 53"/>
            <p:cNvCxnSpPr>
              <a:cxnSpLocks noChangeShapeType="1"/>
              <a:stCxn id="59" idx="6"/>
              <a:endCxn id="61" idx="2"/>
            </p:cNvCxnSpPr>
            <p:nvPr/>
          </p:nvCxnSpPr>
          <p:spPr bwMode="auto">
            <a:xfrm>
              <a:off x="5970113" y="4111730"/>
              <a:ext cx="731581" cy="250068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5" name="Straight Connector 54"/>
            <p:cNvCxnSpPr>
              <a:cxnSpLocks noChangeShapeType="1"/>
              <a:stCxn id="58" idx="0"/>
              <a:endCxn id="57" idx="4"/>
            </p:cNvCxnSpPr>
            <p:nvPr/>
          </p:nvCxnSpPr>
          <p:spPr bwMode="auto">
            <a:xfrm flipV="1">
              <a:off x="4217247" y="4359674"/>
              <a:ext cx="13050" cy="800781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cxnSp>
          <p:nvCxnSpPr>
            <p:cNvPr id="56" name="Straight Connector 55"/>
            <p:cNvCxnSpPr>
              <a:cxnSpLocks noChangeShapeType="1"/>
              <a:stCxn id="57" idx="6"/>
              <a:endCxn id="59" idx="2"/>
            </p:cNvCxnSpPr>
            <p:nvPr/>
          </p:nvCxnSpPr>
          <p:spPr bwMode="auto">
            <a:xfrm>
              <a:off x="4513815" y="4092768"/>
              <a:ext cx="889263" cy="18963"/>
            </a:xfrm>
            <a:prstGeom prst="line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cxn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3946780" y="382586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58" name="Oval 6"/>
            <p:cNvSpPr>
              <a:spLocks noChangeArrowheads="1"/>
            </p:cNvSpPr>
            <p:nvPr/>
          </p:nvSpPr>
          <p:spPr bwMode="auto">
            <a:xfrm>
              <a:off x="3933730" y="5160455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59" name="Oval 6"/>
            <p:cNvSpPr>
              <a:spLocks noChangeArrowheads="1"/>
            </p:cNvSpPr>
            <p:nvPr/>
          </p:nvSpPr>
          <p:spPr bwMode="auto">
            <a:xfrm>
              <a:off x="5403077" y="3844823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</a:p>
          </p:txBody>
        </p: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5438623" y="5118702"/>
              <a:ext cx="567036" cy="5579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6701695" y="4094891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6704012" y="5105400"/>
              <a:ext cx="567036" cy="53381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sp>
          <p:nvSpPr>
            <p:cNvPr id="63" name="TextBox 30"/>
            <p:cNvSpPr txBox="1"/>
            <p:nvPr/>
          </p:nvSpPr>
          <p:spPr>
            <a:xfrm>
              <a:off x="5258193" y="4471142"/>
              <a:ext cx="430940" cy="348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500" kern="1200">
                  <a:solidFill>
                    <a:srgbClr val="EBFFC2"/>
                  </a:solidFill>
                  <a:latin typeface="Corbel" pitchFamily="34" charset="0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latin typeface="Consolas" pitchFamily="49" charset="0"/>
                  <a:cs typeface="Consolas" pitchFamily="49" charset="0"/>
                </a:rPr>
                <a:t>20</a:t>
              </a:r>
            </a:p>
          </p:txBody>
        </p:sp>
        <p:cxnSp>
          <p:nvCxnSpPr>
            <p:cNvPr id="64" name="Straight Arrow Connector 63"/>
            <p:cNvCxnSpPr>
              <a:cxnSpLocks noChangeShapeType="1"/>
              <a:stCxn id="71" idx="6"/>
              <a:endCxn id="70" idx="2"/>
            </p:cNvCxnSpPr>
            <p:nvPr/>
          </p:nvCxnSpPr>
          <p:spPr bwMode="auto">
            <a:xfrm>
              <a:off x="8305466" y="5367723"/>
              <a:ext cx="969449" cy="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5" name="TextBox 64"/>
            <p:cNvSpPr txBox="1"/>
            <p:nvPr/>
          </p:nvSpPr>
          <p:spPr>
            <a:xfrm>
              <a:off x="8574654" y="4982456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10</a:t>
              </a:r>
            </a:p>
          </p:txBody>
        </p:sp>
        <p:cxnSp>
          <p:nvCxnSpPr>
            <p:cNvPr id="66" name="Straight Arrow Connector 65"/>
            <p:cNvCxnSpPr>
              <a:cxnSpLocks noChangeShapeType="1"/>
              <a:stCxn id="71" idx="7"/>
              <a:endCxn id="72" idx="3"/>
            </p:cNvCxnSpPr>
            <p:nvPr/>
          </p:nvCxnSpPr>
          <p:spPr bwMode="auto">
            <a:xfrm flipV="1">
              <a:off x="8226213" y="4520374"/>
              <a:ext cx="369564" cy="6618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67" name="Straight Arrow Connector 66"/>
            <p:cNvCxnSpPr>
              <a:cxnSpLocks noChangeShapeType="1"/>
              <a:stCxn id="70" idx="1"/>
              <a:endCxn id="72" idx="5"/>
            </p:cNvCxnSpPr>
            <p:nvPr/>
          </p:nvCxnSpPr>
          <p:spPr bwMode="auto">
            <a:xfrm flipH="1" flipV="1">
              <a:off x="8999056" y="4520374"/>
              <a:ext cx="359381" cy="661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75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8" name="TextBox 67"/>
            <p:cNvSpPr txBox="1"/>
            <p:nvPr/>
          </p:nvSpPr>
          <p:spPr>
            <a:xfrm>
              <a:off x="8100722" y="4582985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8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9151674" y="454645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fontAlgn="base">
                <a:spcBef>
                  <a:spcPct val="0"/>
                </a:spcBef>
                <a:spcAft>
                  <a:spcPct val="0"/>
                </a:spcAft>
                <a:defRPr sz="1800" b="1">
                  <a:solidFill>
                    <a:srgbClr val="EBFFC2"/>
                  </a:solidFill>
                  <a:latin typeface="Consolas" pitchFamily="49" charset="0"/>
                  <a:cs typeface="Consolas" pitchFamily="49" charset="0"/>
                </a:defRPr>
              </a:lvl1pPr>
              <a:lvl2pPr marL="4572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2pPr>
              <a:lvl3pPr marL="9144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3pPr>
              <a:lvl4pPr marL="13716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4pPr>
              <a:lvl5pPr marL="1828800" fontAlgn="base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rgbClr val="EBFFC2"/>
                  </a:solidFill>
                  <a:latin typeface="Corbel" pitchFamily="34" charset="0"/>
                </a:defRPr>
              </a:lvl5pPr>
              <a:lvl6pPr marL="22860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6pPr>
              <a:lvl7pPr marL="27432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7pPr>
              <a:lvl8pPr marL="32004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8pPr>
              <a:lvl9pPr marL="3657600" defTabSz="914400">
                <a:defRPr sz="2500">
                  <a:solidFill>
                    <a:srgbClr val="EBFFC2"/>
                  </a:solidFill>
                  <a:latin typeface="Corbel" pitchFamily="34" charset="0"/>
                </a:defRPr>
              </a:lvl9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9274915" y="510540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1" name="Oval 70"/>
            <p:cNvSpPr>
              <a:spLocks noChangeArrowheads="1"/>
            </p:cNvSpPr>
            <p:nvPr/>
          </p:nvSpPr>
          <p:spPr bwMode="auto">
            <a:xfrm>
              <a:off x="7764292" y="5105399"/>
              <a:ext cx="541174" cy="52464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G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2" name="Oval 71"/>
            <p:cNvSpPr>
              <a:spLocks noChangeArrowheads="1"/>
            </p:cNvSpPr>
            <p:nvPr/>
          </p:nvSpPr>
          <p:spPr bwMode="auto">
            <a:xfrm>
              <a:off x="8512255" y="4072560"/>
              <a:ext cx="570323" cy="52464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</a:t>
              </a:r>
              <a:endParaRPr lang="bg-BG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674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5942</Words>
  <Application>Microsoft Office PowerPoint</Application>
  <PresentationFormat>Custom</PresentationFormat>
  <Paragraphs>2450</Paragraphs>
  <Slides>83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89" baseType="lpstr">
      <vt:lpstr>Arial</vt:lpstr>
      <vt:lpstr>Calibri</vt:lpstr>
      <vt:lpstr>Consolas</vt:lpstr>
      <vt:lpstr>Wingdings</vt:lpstr>
      <vt:lpstr>Wingdings 2</vt:lpstr>
      <vt:lpstr>SoftUni 16x9</vt:lpstr>
      <vt:lpstr>Advanced Graph Algorithms</vt:lpstr>
      <vt:lpstr>Table of Contents</vt:lpstr>
      <vt:lpstr>Minimum Spanning Tree (MST)</vt:lpstr>
      <vt:lpstr>Spanning Tree</vt:lpstr>
      <vt:lpstr>Minimum Spanning Tree (MST)</vt:lpstr>
      <vt:lpstr>Minimum Spanning Forest (MSF)</vt:lpstr>
      <vt:lpstr>Kruskal's Algorithm</vt:lpstr>
      <vt:lpstr>Kruskal's Algorithm</vt:lpstr>
      <vt:lpstr>Kruskal's Algorithm – Step #1</vt:lpstr>
      <vt:lpstr>Kruskal's Algorithm – Step #2</vt:lpstr>
      <vt:lpstr>Kruskal's Algorithm – Step #3</vt:lpstr>
      <vt:lpstr>Kruskal's Algorithm – Step #4</vt:lpstr>
      <vt:lpstr>Kruskal's Algorithm – Step #5</vt:lpstr>
      <vt:lpstr>Kruskal's Algorithm – Step #6</vt:lpstr>
      <vt:lpstr>Kruskal's Algorithm – Step #7</vt:lpstr>
      <vt:lpstr>Kruskal's Algorithm – Step #8</vt:lpstr>
      <vt:lpstr>Kruskal's Algorithm – Step #9</vt:lpstr>
      <vt:lpstr>Kruskal's Algorithm – Step #10</vt:lpstr>
      <vt:lpstr>Kruskal's Algorithm – Step #11</vt:lpstr>
      <vt:lpstr>Kruskal's Algorithm – Step #12</vt:lpstr>
      <vt:lpstr>Kruskal's Algorithm – Pseudo Code</vt:lpstr>
      <vt:lpstr>Disjoint Sets Optimization</vt:lpstr>
      <vt:lpstr>Kruskal's Algorithm</vt:lpstr>
      <vt:lpstr>Prim's Algorithm</vt:lpstr>
      <vt:lpstr>Prim's Algorithm</vt:lpstr>
      <vt:lpstr>Prim's Algorithm – Step #1</vt:lpstr>
      <vt:lpstr>Prim's Algorithm – Step #2</vt:lpstr>
      <vt:lpstr>Prim's Algorithm – Step #3</vt:lpstr>
      <vt:lpstr>Prim's Algorithm – Step #4</vt:lpstr>
      <vt:lpstr>Prim's Algorithm – Step #5</vt:lpstr>
      <vt:lpstr>Prim's Algorithm – Step #6</vt:lpstr>
      <vt:lpstr>Prim's Algorithm – Step #7</vt:lpstr>
      <vt:lpstr>Prim's Algorithm – Step #8</vt:lpstr>
      <vt:lpstr>Prim's Algorithm – Step #9</vt:lpstr>
      <vt:lpstr>Prim's Algorithm – Step #10</vt:lpstr>
      <vt:lpstr>Prim's Algorithm – Step #11</vt:lpstr>
      <vt:lpstr>Prim's Algorithm – Step #12</vt:lpstr>
      <vt:lpstr>Prim's Algorithm – Step #13</vt:lpstr>
      <vt:lpstr>Prim's Algorithm (with Priority Queue)</vt:lpstr>
      <vt:lpstr>Prim's Algorithm with Priority Queue</vt:lpstr>
      <vt:lpstr>Prim's Algorithm – Pseudo Code</vt:lpstr>
      <vt:lpstr>Prim's Algorithm – Pseudo Code (2)</vt:lpstr>
      <vt:lpstr>Prim's Algorithm with Adjacency Matrix</vt:lpstr>
      <vt:lpstr>Dijkstra's Algorithm</vt:lpstr>
      <vt:lpstr>Dijkstra's Algorithm</vt:lpstr>
      <vt:lpstr>Shortest Path in Unweighted Graph</vt:lpstr>
      <vt:lpstr>Weighted Shortest Paths with BFS</vt:lpstr>
      <vt:lpstr>Dijkstra's Algorithm</vt:lpstr>
      <vt:lpstr>Dijkstra's Algorithm: Step #1</vt:lpstr>
      <vt:lpstr>Dijkstra's Algorithm: Step #2</vt:lpstr>
      <vt:lpstr>Dijkstra's Algorithm: Step #3</vt:lpstr>
      <vt:lpstr>Dijkstra's Algorithm: Step #4</vt:lpstr>
      <vt:lpstr>Dijkstra's Algorithm: Step #5</vt:lpstr>
      <vt:lpstr>Dijkstra's Algorithm: Step #6</vt:lpstr>
      <vt:lpstr>Dijkstra's Algorithm: Step #7</vt:lpstr>
      <vt:lpstr>Dijkstra's Algorithm: Step #8</vt:lpstr>
      <vt:lpstr>Dijkstra's Algorithm: Step #9</vt:lpstr>
      <vt:lpstr>Dijkstra's Algorithm: Step #10</vt:lpstr>
      <vt:lpstr>Dijkstra's Algorithm: Step #11</vt:lpstr>
      <vt:lpstr>Dijkstra's Algorithm: Step #12</vt:lpstr>
      <vt:lpstr>Dijkstra's Algorithm: Step #13</vt:lpstr>
      <vt:lpstr>Dijkstra's Algorithm – Pseudo Code</vt:lpstr>
      <vt:lpstr>Dijkstra's Algorithm – More Details</vt:lpstr>
      <vt:lpstr>Dijkstra's Algorithm</vt:lpstr>
      <vt:lpstr>Bellman-Ford Algorithm</vt:lpstr>
      <vt:lpstr>Bellman-Ford</vt:lpstr>
      <vt:lpstr>Bellman-Ford: Step #1</vt:lpstr>
      <vt:lpstr>Bellman-Ford: Step #2</vt:lpstr>
      <vt:lpstr>Bellman-Ford: Step #3</vt:lpstr>
      <vt:lpstr>Bellman-Ford: Step #4</vt:lpstr>
      <vt:lpstr>Bellman-Ford: Step #5</vt:lpstr>
      <vt:lpstr>Bellman-Ford Algorithm – Pseudo Code</vt:lpstr>
      <vt:lpstr>Bellman-Ford Algorithm – Pseudo Code (2)</vt:lpstr>
      <vt:lpstr>Bellman-Ford Algorithm</vt:lpstr>
      <vt:lpstr>Floyd-Warshall Algorithm</vt:lpstr>
      <vt:lpstr>Floyd-Warshall</vt:lpstr>
      <vt:lpstr>Floyd-Warshall Algorithm</vt:lpstr>
      <vt:lpstr>Floyd-Warshall Algorithm – Pseudo Code</vt:lpstr>
      <vt:lpstr>Floyd-Warshall Algorithm</vt:lpstr>
      <vt:lpstr>Summary</vt:lpstr>
      <vt:lpstr>Advanced Graph Algorithms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Graph Algorithms</dc:title>
  <dc:subject>Software Development Course</dc:subject>
  <dc:creator/>
  <cp:keywords>algorithms, graphs, dynamic programming, combinatorics, recursion, sorting, searching, greedy,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2016-04-26T14:24:22Z</dcterms:modified>
  <cp:category>Algorithms, Programming, SoftUni, Software University, Programming, Software Development, Software Engineering, Course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